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</p:sldMasterIdLst>
  <p:notesMasterIdLst>
    <p:notesMasterId r:id="rId33"/>
  </p:notesMasterIdLst>
  <p:sldIdLst>
    <p:sldId id="291" r:id="rId2"/>
    <p:sldId id="256" r:id="rId3"/>
    <p:sldId id="292" r:id="rId4"/>
    <p:sldId id="257" r:id="rId5"/>
    <p:sldId id="293" r:id="rId6"/>
    <p:sldId id="295" r:id="rId7"/>
    <p:sldId id="296" r:id="rId8"/>
    <p:sldId id="298" r:id="rId9"/>
    <p:sldId id="299" r:id="rId10"/>
    <p:sldId id="301" r:id="rId11"/>
    <p:sldId id="302" r:id="rId12"/>
    <p:sldId id="304" r:id="rId13"/>
    <p:sldId id="305" r:id="rId14"/>
    <p:sldId id="306" r:id="rId15"/>
    <p:sldId id="307" r:id="rId16"/>
    <p:sldId id="308" r:id="rId17"/>
    <p:sldId id="259" r:id="rId18"/>
    <p:sldId id="309" r:id="rId19"/>
    <p:sldId id="310" r:id="rId20"/>
    <p:sldId id="311" r:id="rId21"/>
    <p:sldId id="312" r:id="rId22"/>
    <p:sldId id="313" r:id="rId23"/>
    <p:sldId id="314" r:id="rId24"/>
    <p:sldId id="315" r:id="rId25"/>
    <p:sldId id="316" r:id="rId26"/>
    <p:sldId id="317" r:id="rId27"/>
    <p:sldId id="319" r:id="rId28"/>
    <p:sldId id="320" r:id="rId29"/>
    <p:sldId id="261" r:id="rId30"/>
    <p:sldId id="260" r:id="rId31"/>
    <p:sldId id="324" r:id="rId32"/>
  </p:sldIdLst>
  <p:sldSz cx="9144000" cy="5143500" type="screen16x9"/>
  <p:notesSz cx="6858000" cy="9144000"/>
  <p:embeddedFontLst>
    <p:embeddedFont>
      <p:font typeface="Aharoni" panose="02010803020104030203" pitchFamily="2" charset="-79"/>
      <p:bold r:id="rId34"/>
    </p:embeddedFont>
    <p:embeddedFont>
      <p:font typeface="Albert Sans" panose="020B0604020202020204" charset="0"/>
      <p:regular r:id="rId35"/>
      <p:bold r:id="rId36"/>
      <p:italic r:id="rId37"/>
      <p:boldItalic r:id="rId38"/>
    </p:embeddedFont>
    <p:embeddedFont>
      <p:font typeface="Arial Black" panose="020B0A04020102020204" pitchFamily="34" charset="0"/>
      <p:bold r:id="rId39"/>
    </p:embeddedFont>
    <p:embeddedFont>
      <p:font typeface="Consolas" panose="020B0609020204030204" pitchFamily="49" charset="0"/>
      <p:regular r:id="rId40"/>
      <p:bold r:id="rId41"/>
      <p:italic r:id="rId42"/>
      <p:boldItalic r:id="rId43"/>
    </p:embeddedFont>
    <p:embeddedFont>
      <p:font typeface="Nunito Light" pitchFamily="2" charset="-52"/>
      <p:regular r:id="rId44"/>
      <p:italic r:id="rId45"/>
    </p:embeddedFont>
    <p:embeddedFont>
      <p:font typeface="Sitka Text" pitchFamily="2" charset="0"/>
      <p:regular r:id="rId46"/>
      <p:bold r:id="rId47"/>
      <p:italic r:id="rId48"/>
      <p:boldItalic r:id="rId49"/>
    </p:embeddedFont>
    <p:embeddedFont>
      <p:font typeface="Syne" panose="020B0604020202020204" charset="0"/>
      <p:regular r:id="rId50"/>
      <p:bold r:id="rId51"/>
    </p:embeddedFont>
    <p:embeddedFont>
      <p:font typeface="Syne SemiBold" panose="020B0604020202020204" charset="0"/>
      <p:regular r:id="rId52"/>
      <p:bold r:id="rId5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D8DDBBB-0E30-46CC-8B63-1809DD2FCF4F}">
  <a:tblStyle styleId="{5D8DDBBB-0E30-46CC-8B63-1809DD2FCF4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CDFA68D4-2C8A-4307-BE2D-FBBC4B30FC7F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153" autoAdjust="0"/>
    <p:restoredTop sz="95669" autoAdjust="0"/>
  </p:normalViewPr>
  <p:slideViewPr>
    <p:cSldViewPr snapToGrid="0">
      <p:cViewPr varScale="1">
        <p:scale>
          <a:sx n="127" d="100"/>
          <a:sy n="127" d="100"/>
        </p:scale>
        <p:origin x="644" y="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font" Target="fonts/font14.fntdata"/><Relationship Id="rId50" Type="http://schemas.openxmlformats.org/officeDocument/2006/relationships/font" Target="fonts/font17.fntdata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font" Target="fonts/font1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8.fntdata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font" Target="fonts/font12.fntdata"/><Relationship Id="rId53" Type="http://schemas.openxmlformats.org/officeDocument/2006/relationships/font" Target="fonts/font20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49" Type="http://schemas.openxmlformats.org/officeDocument/2006/relationships/font" Target="fonts/font16.fntdata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1.fntdata"/><Relationship Id="rId52" Type="http://schemas.openxmlformats.org/officeDocument/2006/relationships/font" Target="fonts/font1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48" Type="http://schemas.openxmlformats.org/officeDocument/2006/relationships/font" Target="fonts/font15.fntdata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18.fntdata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4c5a6c8ff6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34c5a6c8ff6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 title="techstartup-osc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13225" y="539500"/>
            <a:ext cx="7717500" cy="90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000" b="0">
                <a:latin typeface="Syne SemiBold"/>
                <a:ea typeface="Syne SemiBold"/>
                <a:cs typeface="Syne SemiBold"/>
                <a:sym typeface="Syne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5389400" y="3946400"/>
            <a:ext cx="3041400" cy="65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10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4" title="techstartup-osc3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63" name="Google Shape;63;p14"/>
          <p:cNvSpPr txBox="1">
            <a:spLocks noGrp="1"/>
          </p:cNvSpPr>
          <p:nvPr>
            <p:ph type="subTitle" idx="1"/>
          </p:nvPr>
        </p:nvSpPr>
        <p:spPr>
          <a:xfrm>
            <a:off x="4928800" y="1475100"/>
            <a:ext cx="3501900" cy="219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4"/>
          <p:cNvSpPr txBox="1">
            <a:spLocks noGrp="1"/>
          </p:cNvSpPr>
          <p:nvPr>
            <p:ph type="title"/>
          </p:nvPr>
        </p:nvSpPr>
        <p:spPr>
          <a:xfrm>
            <a:off x="811975" y="539500"/>
            <a:ext cx="7618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b="0">
                <a:latin typeface="Syne SemiBold"/>
                <a:ea typeface="Syne SemiBold"/>
                <a:cs typeface="Syne SemiBold"/>
                <a:sym typeface="Syne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4"/>
          <p:cNvSpPr>
            <a:spLocks noGrp="1"/>
          </p:cNvSpPr>
          <p:nvPr>
            <p:ph type="pic" idx="2"/>
          </p:nvPr>
        </p:nvSpPr>
        <p:spPr>
          <a:xfrm>
            <a:off x="1" y="1476775"/>
            <a:ext cx="4294800" cy="36666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10_1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5" title="techstartup-osc5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68" name="Google Shape;68;p15"/>
          <p:cNvSpPr txBox="1">
            <a:spLocks noGrp="1"/>
          </p:cNvSpPr>
          <p:nvPr>
            <p:ph type="title"/>
          </p:nvPr>
        </p:nvSpPr>
        <p:spPr>
          <a:xfrm>
            <a:off x="762679" y="794675"/>
            <a:ext cx="7618500" cy="698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600"/>
              <a:buNone/>
              <a:defRPr sz="4000" b="0">
                <a:latin typeface="Syne SemiBold"/>
                <a:ea typeface="Syne SemiBold"/>
                <a:cs typeface="Syne SemiBold"/>
                <a:sym typeface="Syne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5"/>
          <p:cNvSpPr txBox="1">
            <a:spLocks noGrp="1"/>
          </p:cNvSpPr>
          <p:nvPr>
            <p:ph type="body" idx="1"/>
          </p:nvPr>
        </p:nvSpPr>
        <p:spPr>
          <a:xfrm>
            <a:off x="3185049" y="2398525"/>
            <a:ext cx="5196300" cy="195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1pPr>
            <a:lvl2pPr marL="914400" lvl="1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_1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7" title="techstartup-osc6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81" name="Google Shape;81;p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22" title="techstartup-osc4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23" title="techstartup-osc1.jp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 title="techstartup-osc.jpg"/>
          <p:cNvPicPr preferRelativeResize="0"/>
          <p:nvPr/>
        </p:nvPicPr>
        <p:blipFill rotWithShape="1">
          <a:blip r:embed="rId2">
            <a:alphaModFix/>
          </a:blip>
          <a:srcRect t="31124" r="31124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713225" y="3585200"/>
            <a:ext cx="7717800" cy="101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5000" b="0">
                <a:latin typeface="Syne SemiBold"/>
                <a:ea typeface="Syne SemiBold"/>
                <a:cs typeface="Syne SemiBold"/>
                <a:sym typeface="Syne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713225" y="499725"/>
            <a:ext cx="1267500" cy="684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 b="0">
                <a:latin typeface="Syne SemiBold"/>
                <a:ea typeface="Syne SemiBold"/>
                <a:cs typeface="Syne SemiBold"/>
                <a:sym typeface="Syne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4" title="techstartup-osc1.jp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720000" y="1215752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6" title="techstartup-osc1.jp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7" title="techstartup-osc3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2" name="Google Shape;32;p7"/>
          <p:cNvSpPr txBox="1">
            <a:spLocks noGrp="1"/>
          </p:cNvSpPr>
          <p:nvPr>
            <p:ph type="subTitle" idx="1"/>
          </p:nvPr>
        </p:nvSpPr>
        <p:spPr>
          <a:xfrm>
            <a:off x="4928800" y="1475100"/>
            <a:ext cx="3501900" cy="219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811975" y="539488"/>
            <a:ext cx="4294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b="0">
                <a:latin typeface="Syne SemiBold"/>
                <a:ea typeface="Syne SemiBold"/>
                <a:cs typeface="Syne SemiBold"/>
                <a:sym typeface="Syne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7"/>
          <p:cNvSpPr>
            <a:spLocks noGrp="1"/>
          </p:cNvSpPr>
          <p:nvPr>
            <p:ph type="pic" idx="2"/>
          </p:nvPr>
        </p:nvSpPr>
        <p:spPr>
          <a:xfrm>
            <a:off x="1" y="1476775"/>
            <a:ext cx="4294800" cy="36666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oogle Shape;36;p8" title="techstartup-osc.jpg"/>
          <p:cNvPicPr preferRelativeResize="0"/>
          <p:nvPr/>
        </p:nvPicPr>
        <p:blipFill rotWithShape="1">
          <a:blip r:embed="rId2">
            <a:alphaModFix/>
          </a:blip>
          <a:srcRect t="31124" r="31124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9" title="techstartup-osc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0" name="Google Shape;40;p9"/>
          <p:cNvSpPr txBox="1">
            <a:spLocks noGrp="1"/>
          </p:cNvSpPr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44" name="Google Shape;44;p10"/>
          <p:cNvSpPr txBox="1">
            <a:spLocks noGrp="1"/>
          </p:cNvSpPr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Syne"/>
              <a:buNone/>
              <a:defRPr sz="2600" b="1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Syne"/>
              <a:buNone/>
              <a:defRPr sz="2600" b="1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Syne"/>
              <a:buNone/>
              <a:defRPr sz="2600" b="1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Syne"/>
              <a:buNone/>
              <a:defRPr sz="2600" b="1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Syne"/>
              <a:buNone/>
              <a:defRPr sz="2600" b="1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Syne"/>
              <a:buNone/>
              <a:defRPr sz="2600" b="1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Syne"/>
              <a:buNone/>
              <a:defRPr sz="2600" b="1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Syne"/>
              <a:buNone/>
              <a:defRPr sz="2600" b="1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Syne"/>
              <a:buNone/>
              <a:defRPr sz="2600" b="1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8" r:id="rId9"/>
    <p:sldLayoutId id="2147483660" r:id="rId10"/>
    <p:sldLayoutId id="2147483661" r:id="rId11"/>
    <p:sldLayoutId id="2147483663" r:id="rId12"/>
    <p:sldLayoutId id="2147483668" r:id="rId13"/>
    <p:sldLayoutId id="2147483669" r:id="rId1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Relationship Id="rId4" Type="http://schemas.microsoft.com/office/2007/relationships/hdphoto" Target="../media/hdphoto3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github.com/shalbuzz/Kursovaya.git" TargetMode="Externa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Relationship Id="rId4" Type="http://schemas.microsoft.com/office/2007/relationships/hdphoto" Target="../media/hdphoto4.wdp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5" Type="http://schemas.microsoft.com/office/2007/relationships/hdphoto" Target="../media/hdphoto6.wdp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github.com/shalbuzz/Kursovaya.git" TargetMode="Externa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s://github.com/shalbuzz/Kursovaya.git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kursovaya-sigma.vercel.app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halbuzz/Kursovaya.git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kursovaya-sigma.vercel.app/" TargetMode="Externa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0106071-DA0A-357C-316A-43AA6152EEA0}"/>
              </a:ext>
            </a:extLst>
          </p:cNvPr>
          <p:cNvSpPr txBox="1"/>
          <p:nvPr/>
        </p:nvSpPr>
        <p:spPr>
          <a:xfrm>
            <a:off x="1414130" y="732265"/>
            <a:ext cx="605524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800" b="1" dirty="0">
                <a:solidFill>
                  <a:schemeClr val="tx1"/>
                </a:solidFill>
                <a:latin typeface="Arial Black" panose="020B0A040201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АГУНП</a:t>
            </a:r>
            <a:br>
              <a:rPr lang="en-US" sz="1800" b="1" dirty="0">
                <a:solidFill>
                  <a:schemeClr val="tx1"/>
                </a:solidFill>
                <a:latin typeface="Arial Black" panose="020B0A040201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</a:br>
            <a:r>
              <a:rPr lang="ru-RU" sz="1800" b="1" dirty="0" err="1">
                <a:solidFill>
                  <a:schemeClr val="tx1"/>
                </a:solidFill>
                <a:latin typeface="Arial Black" panose="020B0A040201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Аливердиев</a:t>
            </a:r>
            <a:r>
              <a:rPr lang="ru-RU" sz="1800" b="1" dirty="0">
                <a:solidFill>
                  <a:schemeClr val="tx1"/>
                </a:solidFill>
                <a:latin typeface="Arial Black" panose="020B0A040201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ru-RU" sz="1800" b="1" dirty="0" err="1">
                <a:solidFill>
                  <a:schemeClr val="tx1"/>
                </a:solidFill>
                <a:latin typeface="Arial Black" panose="020B0A040201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Шалбуз</a:t>
            </a:r>
            <a:br>
              <a:rPr lang="ru-RU" sz="1800" b="1" dirty="0">
                <a:solidFill>
                  <a:schemeClr val="tx1"/>
                </a:solidFill>
                <a:latin typeface="Arial Black" panose="020B0A040201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</a:br>
            <a:r>
              <a:rPr lang="ru-RU" sz="1800" b="1" u="sng" dirty="0">
                <a:solidFill>
                  <a:schemeClr val="tx1"/>
                </a:solidFill>
                <a:latin typeface="Arial Black" panose="020B0A040201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Факультет</a:t>
            </a:r>
            <a:r>
              <a:rPr lang="en-US" sz="1800" b="1" dirty="0">
                <a:solidFill>
                  <a:schemeClr val="tx1"/>
                </a:solidFill>
                <a:latin typeface="Arial Black" panose="020B0A040201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:</a:t>
            </a:r>
            <a:r>
              <a:rPr lang="ru-RU" sz="1800" b="1" dirty="0">
                <a:solidFill>
                  <a:schemeClr val="tx1"/>
                </a:solidFill>
                <a:latin typeface="Arial Black" panose="020B0A040201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 Информационные технологии</a:t>
            </a:r>
            <a:br>
              <a:rPr lang="ru-RU" sz="1800" b="1" dirty="0">
                <a:solidFill>
                  <a:schemeClr val="tx1"/>
                </a:solidFill>
                <a:latin typeface="Arial Black" panose="020B0A040201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</a:br>
            <a:r>
              <a:rPr lang="ru-RU" sz="1800" b="1" u="sng" dirty="0">
                <a:solidFill>
                  <a:schemeClr val="tx1"/>
                </a:solidFill>
                <a:latin typeface="Arial Black" panose="020B0A040201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Группа</a:t>
            </a:r>
            <a:r>
              <a:rPr lang="en-US" sz="1800" b="1" dirty="0">
                <a:solidFill>
                  <a:schemeClr val="tx1"/>
                </a:solidFill>
                <a:latin typeface="Arial Black" panose="020B0A040201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:</a:t>
            </a:r>
            <a:r>
              <a:rPr lang="ru-RU" sz="1800" b="1" dirty="0">
                <a:solidFill>
                  <a:schemeClr val="tx1"/>
                </a:solidFill>
                <a:latin typeface="Arial Black" panose="020B0A040201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 680</a:t>
            </a:r>
            <a:r>
              <a:rPr lang="en-US" sz="1800" b="1" dirty="0">
                <a:solidFill>
                  <a:schemeClr val="tx1"/>
                </a:solidFill>
                <a:latin typeface="Arial Black" panose="020B0A040201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.22</a:t>
            </a:r>
            <a:br>
              <a:rPr lang="ru-RU" sz="1800" b="1" dirty="0">
                <a:solidFill>
                  <a:schemeClr val="tx1"/>
                </a:solidFill>
                <a:latin typeface="Arial Black" panose="020B0A040201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</a:br>
            <a:r>
              <a:rPr lang="ru-RU" sz="1800" b="1" u="sng" dirty="0">
                <a:solidFill>
                  <a:schemeClr val="tx1"/>
                </a:solidFill>
                <a:latin typeface="Arial Black" panose="020B0A040201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Предмет</a:t>
            </a:r>
            <a:r>
              <a:rPr lang="en-US" sz="1800" b="1" dirty="0">
                <a:solidFill>
                  <a:schemeClr val="tx1"/>
                </a:solidFill>
                <a:latin typeface="Arial Black" panose="020B0A040201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:</a:t>
            </a:r>
            <a:r>
              <a:rPr lang="ru-RU" sz="1800" b="1" dirty="0">
                <a:solidFill>
                  <a:schemeClr val="tx1"/>
                </a:solidFill>
                <a:latin typeface="Arial Black" panose="020B0A040201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az-Latn-AZ" sz="1800" b="1" dirty="0">
                <a:solidFill>
                  <a:schemeClr val="tx1"/>
                </a:solidFill>
                <a:effectLst/>
                <a:latin typeface="Arial Black" panose="020B0A04020102020204" pitchFamily="34" charset="0"/>
                <a:ea typeface="MS Mincho" panose="02020609040205080304" pitchFamily="49" charset="-128"/>
              </a:rPr>
              <a:t>«</a:t>
            </a:r>
            <a:r>
              <a:rPr lang="ru-RU" sz="1800" b="1" dirty="0">
                <a:solidFill>
                  <a:schemeClr val="tx1"/>
                </a:solidFill>
                <a:effectLst/>
                <a:latin typeface="Arial Black" panose="020B0A04020102020204" pitchFamily="34" charset="0"/>
                <a:ea typeface="MS Mincho" panose="02020609040205080304" pitchFamily="49" charset="-128"/>
              </a:rPr>
              <a:t>Веб-системы и технологии</a:t>
            </a:r>
            <a:r>
              <a:rPr lang="az-Latn-AZ" sz="1800" b="1" dirty="0">
                <a:solidFill>
                  <a:schemeClr val="tx1"/>
                </a:solidFill>
                <a:effectLst/>
                <a:latin typeface="Arial Black" panose="020B0A04020102020204" pitchFamily="34" charset="0"/>
                <a:ea typeface="MS Mincho" panose="02020609040205080304" pitchFamily="49" charset="-128"/>
              </a:rPr>
              <a:t>»</a:t>
            </a:r>
            <a:endParaRPr lang="en-US" sz="1800" b="1" dirty="0">
              <a:solidFill>
                <a:schemeClr val="tx1"/>
              </a:solidFill>
              <a:effectLst/>
              <a:latin typeface="Arial Black" panose="020B0A04020102020204" pitchFamily="34" charset="0"/>
              <a:ea typeface="MS Mincho" panose="02020609040205080304" pitchFamily="49" charset="-128"/>
            </a:endParaRPr>
          </a:p>
          <a:p>
            <a:pPr algn="ctr"/>
            <a:r>
              <a:rPr lang="az-Latn-AZ" sz="1800" dirty="0">
                <a:solidFill>
                  <a:schemeClr val="accent2"/>
                </a:solidFill>
                <a:effectLst/>
                <a:latin typeface="Arial Black" panose="020B0A04020102020204" pitchFamily="34" charset="0"/>
                <a:ea typeface="MS Mincho" panose="02020609040205080304" pitchFamily="49" charset="-128"/>
              </a:rPr>
              <a:t>Курсовая работа</a:t>
            </a:r>
            <a:br>
              <a:rPr lang="ru-RU" sz="1800" b="1" dirty="0">
                <a:solidFill>
                  <a:schemeClr val="tx1"/>
                </a:solidFill>
                <a:latin typeface="Arial Black" panose="020B0A040201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</a:br>
            <a:r>
              <a:rPr lang="ru-RU" sz="1800" b="1" u="sng" dirty="0">
                <a:solidFill>
                  <a:schemeClr val="tx1"/>
                </a:solidFill>
                <a:latin typeface="Arial Black" panose="020B0A040201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Тема</a:t>
            </a:r>
            <a:r>
              <a:rPr lang="en-US" sz="1800" b="1" dirty="0">
                <a:solidFill>
                  <a:schemeClr val="tx1"/>
                </a:solidFill>
                <a:latin typeface="Arial Black" panose="020B0A040201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:</a:t>
            </a:r>
            <a:r>
              <a:rPr lang="ru-RU" sz="1800" b="1" dirty="0">
                <a:solidFill>
                  <a:schemeClr val="tx1"/>
                </a:solidFill>
                <a:latin typeface="Arial Black" panose="020B0A040201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az-Latn-AZ" sz="1800" dirty="0">
                <a:solidFill>
                  <a:schemeClr val="tx1"/>
                </a:solidFill>
                <a:effectLst/>
                <a:latin typeface="Arial Black" panose="020B0A04020102020204" pitchFamily="34" charset="0"/>
                <a:ea typeface="MS Mincho" panose="02020609040205080304" pitchFamily="49" charset="-128"/>
              </a:rPr>
              <a:t>Разработка онлайн информационной системы для продуктовых магазинов</a:t>
            </a:r>
            <a:endParaRPr lang="ru-RU" sz="1800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64D8E46-7432-30EC-CDE4-F9ECFC525A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ement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0895" y="3111246"/>
            <a:ext cx="2068033" cy="18511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7455395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DFEC411-927C-4944-FD51-BD53B5748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 Black" panose="020B0A04020102020204" pitchFamily="34" charset="0"/>
              </a:rPr>
              <a:t>JavaScript</a:t>
            </a:r>
            <a:endParaRPr lang="ru-RU" dirty="0">
              <a:latin typeface="Arial Black" panose="020B0A04020102020204" pitchFamily="34" charset="0"/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686EFA3-3F59-8939-FFA7-2C91EF2997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4492" y="1215752"/>
            <a:ext cx="7704000" cy="3416400"/>
          </a:xfrm>
        </p:spPr>
        <p:txBody>
          <a:bodyPr/>
          <a:lstStyle/>
          <a:p>
            <a:pPr marL="152400" indent="0">
              <a:buNone/>
            </a:pPr>
            <a:r>
              <a:rPr lang="ru-RU" sz="1400" dirty="0">
                <a:latin typeface="Sitka Text" pitchFamily="2" charset="0"/>
              </a:rPr>
              <a:t>Хотя JavaScript не входит в число официальных стандартов W3C, он неотделим от концепции DHTML. Этот </a:t>
            </a:r>
            <a:r>
              <a:rPr lang="ru-RU" sz="1400" dirty="0" err="1">
                <a:latin typeface="Sitka Text" pitchFamily="2" charset="0"/>
              </a:rPr>
              <a:t>объектно</a:t>
            </a:r>
            <a:r>
              <a:rPr lang="ru-RU" sz="1400" dirty="0">
                <a:latin typeface="Sitka Text" pitchFamily="2" charset="0"/>
              </a:rPr>
              <a:t> ориентированный встроенный скриптовый язык позволяет работать с элементами страницы через DOM и широко применяется для создания интерактивных веб приложений. </a:t>
            </a:r>
          </a:p>
          <a:p>
            <a:pPr marL="152400" indent="0">
              <a:buNone/>
            </a:pPr>
            <a:r>
              <a:rPr lang="ru-RU" sz="1400" dirty="0">
                <a:latin typeface="Sitka Text" pitchFamily="2" charset="0"/>
              </a:rPr>
              <a:t> </a:t>
            </a:r>
          </a:p>
          <a:p>
            <a:pPr marL="152400" indent="0">
              <a:buNone/>
            </a:pPr>
            <a:r>
              <a:rPr lang="ru-RU" sz="1400" dirty="0">
                <a:latin typeface="Sitka Text" pitchFamily="2" charset="0"/>
              </a:rPr>
              <a:t>По соображениям безопасности JavaScript не имеет прямого доступа к файловой системе, потокам ввода вывода или сетевым интерфейсам, а также не может обращаться к содержимому других страниц. Встраивается он через тег </a:t>
            </a:r>
            <a:r>
              <a:rPr lang="ru-RU" sz="1400" dirty="0">
                <a:solidFill>
                  <a:schemeClr val="tx2"/>
                </a:solidFill>
                <a:latin typeface="Sitka Text" pitchFamily="2" charset="0"/>
              </a:rPr>
              <a:t>&lt;</a:t>
            </a:r>
            <a:r>
              <a:rPr lang="ru-RU" sz="1400" dirty="0" err="1">
                <a:solidFill>
                  <a:schemeClr val="tx2"/>
                </a:solidFill>
                <a:latin typeface="Sitka Text" pitchFamily="2" charset="0"/>
              </a:rPr>
              <a:t>script</a:t>
            </a:r>
            <a:r>
              <a:rPr lang="ru-RU" sz="1400" dirty="0">
                <a:solidFill>
                  <a:schemeClr val="tx2"/>
                </a:solidFill>
                <a:latin typeface="Sitka Text" pitchFamily="2" charset="0"/>
              </a:rPr>
              <a:t>&gt; </a:t>
            </a:r>
            <a:r>
              <a:rPr lang="ru-RU" sz="1400" dirty="0">
                <a:latin typeface="Sitka Text" pitchFamily="2" charset="0"/>
              </a:rPr>
              <a:t>— например,</a:t>
            </a:r>
          </a:p>
          <a:p>
            <a:pPr marL="152400" indent="0">
              <a:buNone/>
            </a:pPr>
            <a:r>
              <a:rPr lang="ru-RU" sz="1400" b="1" dirty="0">
                <a:solidFill>
                  <a:schemeClr val="tx2"/>
                </a:solidFill>
                <a:latin typeface="Sitka Text" pitchFamily="2" charset="0"/>
              </a:rPr>
              <a:t> &lt;</a:t>
            </a:r>
            <a:r>
              <a:rPr lang="ru-RU" sz="1400" b="1" dirty="0" err="1">
                <a:solidFill>
                  <a:schemeClr val="tx2"/>
                </a:solidFill>
                <a:latin typeface="Sitka Text" pitchFamily="2" charset="0"/>
              </a:rPr>
              <a:t>script</a:t>
            </a:r>
            <a:r>
              <a:rPr lang="ru-RU" sz="1400" b="1" dirty="0">
                <a:solidFill>
                  <a:schemeClr val="tx2"/>
                </a:solidFill>
                <a:latin typeface="Sitka Text" pitchFamily="2" charset="0"/>
              </a:rPr>
              <a:t> </a:t>
            </a:r>
            <a:r>
              <a:rPr lang="ru-RU" sz="1400" b="1" dirty="0" err="1">
                <a:solidFill>
                  <a:schemeClr val="tx2"/>
                </a:solidFill>
                <a:latin typeface="Sitka Text" pitchFamily="2" charset="0"/>
              </a:rPr>
              <a:t>type</a:t>
            </a:r>
            <a:r>
              <a:rPr lang="ru-RU" sz="1400" b="1" dirty="0">
                <a:solidFill>
                  <a:schemeClr val="tx2"/>
                </a:solidFill>
                <a:latin typeface="Sitka Text" pitchFamily="2" charset="0"/>
              </a:rPr>
              <a:t>="</a:t>
            </a:r>
            <a:r>
              <a:rPr lang="ru-RU" sz="1400" b="1" dirty="0" err="1">
                <a:solidFill>
                  <a:schemeClr val="tx2"/>
                </a:solidFill>
                <a:latin typeface="Sitka Text" pitchFamily="2" charset="0"/>
              </a:rPr>
              <a:t>text</a:t>
            </a:r>
            <a:r>
              <a:rPr lang="ru-RU" sz="1400" b="1" dirty="0">
                <a:solidFill>
                  <a:schemeClr val="tx2"/>
                </a:solidFill>
                <a:latin typeface="Sitka Text" pitchFamily="2" charset="0"/>
              </a:rPr>
              <a:t>/</a:t>
            </a:r>
            <a:r>
              <a:rPr lang="ru-RU" sz="1400" b="1" dirty="0" err="1">
                <a:solidFill>
                  <a:schemeClr val="tx2"/>
                </a:solidFill>
                <a:latin typeface="Sitka Text" pitchFamily="2" charset="0"/>
              </a:rPr>
              <a:t>javascript</a:t>
            </a:r>
            <a:r>
              <a:rPr lang="ru-RU" sz="1400" b="1" dirty="0">
                <a:solidFill>
                  <a:schemeClr val="tx2"/>
                </a:solidFill>
                <a:latin typeface="Sitka Text" pitchFamily="2" charset="0"/>
              </a:rPr>
              <a:t>"&gt;</a:t>
            </a:r>
            <a:r>
              <a:rPr lang="ru-RU" sz="1400" b="1" dirty="0" err="1">
                <a:solidFill>
                  <a:schemeClr val="tx2"/>
                </a:solidFill>
                <a:latin typeface="Sitka Text" pitchFamily="2" charset="0"/>
              </a:rPr>
              <a:t>alert</a:t>
            </a:r>
            <a:r>
              <a:rPr lang="ru-RU" sz="1400" b="1" dirty="0">
                <a:solidFill>
                  <a:schemeClr val="tx2"/>
                </a:solidFill>
                <a:latin typeface="Sitka Text" pitchFamily="2" charset="0"/>
              </a:rPr>
              <a:t>('Hello, World!');&lt;/</a:t>
            </a:r>
            <a:r>
              <a:rPr lang="ru-RU" sz="1400" b="1" dirty="0" err="1">
                <a:solidFill>
                  <a:schemeClr val="tx2"/>
                </a:solidFill>
                <a:latin typeface="Sitka Text" pitchFamily="2" charset="0"/>
              </a:rPr>
              <a:t>script</a:t>
            </a:r>
            <a:r>
              <a:rPr lang="ru-RU" sz="1400" b="1" dirty="0">
                <a:solidFill>
                  <a:schemeClr val="tx2"/>
                </a:solidFill>
                <a:latin typeface="Sitka Text" pitchFamily="2" charset="0"/>
              </a:rPr>
              <a:t>&gt;</a:t>
            </a:r>
          </a:p>
          <a:p>
            <a:pPr marL="152400" indent="0">
              <a:buNone/>
            </a:pPr>
            <a:endParaRPr lang="ru-RU" sz="1400" b="1" dirty="0">
              <a:solidFill>
                <a:schemeClr val="tx2"/>
              </a:solidFill>
              <a:latin typeface="Sitka Text" pitchFamily="2" charset="0"/>
            </a:endParaRPr>
          </a:p>
          <a:p>
            <a:pPr marL="152400" indent="0">
              <a:buNone/>
            </a:pPr>
            <a:r>
              <a:rPr lang="ru-RU" sz="1400" dirty="0">
                <a:latin typeface="Sitka Text" pitchFamily="2" charset="0"/>
              </a:rPr>
              <a:t> — или подключается из внешнего файла: </a:t>
            </a:r>
            <a:r>
              <a:rPr lang="ru-RU" sz="1400" dirty="0">
                <a:solidFill>
                  <a:schemeClr val="tx2"/>
                </a:solidFill>
                <a:latin typeface="Sitka Text" pitchFamily="2" charset="0"/>
              </a:rPr>
              <a:t>&lt;</a:t>
            </a:r>
            <a:r>
              <a:rPr lang="en-US" sz="1400" dirty="0">
                <a:solidFill>
                  <a:schemeClr val="tx2"/>
                </a:solidFill>
                <a:latin typeface="Sitka Text" pitchFamily="2" charset="0"/>
              </a:rPr>
              <a:t>script type="text/</a:t>
            </a:r>
            <a:r>
              <a:rPr lang="en-US" sz="1400" dirty="0" err="1">
                <a:solidFill>
                  <a:schemeClr val="tx2"/>
                </a:solidFill>
                <a:latin typeface="Sitka Text" pitchFamily="2" charset="0"/>
              </a:rPr>
              <a:t>javascript</a:t>
            </a:r>
            <a:r>
              <a:rPr lang="en-US" sz="1400" dirty="0">
                <a:solidFill>
                  <a:schemeClr val="tx2"/>
                </a:solidFill>
                <a:latin typeface="Sitka Text" pitchFamily="2" charset="0"/>
              </a:rPr>
              <a:t>" </a:t>
            </a:r>
            <a:r>
              <a:rPr lang="en-US" sz="1400" dirty="0" err="1">
                <a:solidFill>
                  <a:schemeClr val="tx2"/>
                </a:solidFill>
                <a:latin typeface="Sitka Text" pitchFamily="2" charset="0"/>
              </a:rPr>
              <a:t>src</a:t>
            </a:r>
            <a:r>
              <a:rPr lang="en-US" sz="1400" dirty="0">
                <a:solidFill>
                  <a:schemeClr val="tx2"/>
                </a:solidFill>
                <a:latin typeface="Sitka Text" pitchFamily="2" charset="0"/>
              </a:rPr>
              <a:t>="script.js"&gt;&lt;/script&gt;. </a:t>
            </a:r>
            <a:endParaRPr lang="ru-RU" sz="1400" dirty="0">
              <a:solidFill>
                <a:schemeClr val="tx2"/>
              </a:solidFill>
              <a:latin typeface="Sitka Tex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989060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F9B496D-1978-71DC-BDB2-2CC92031B5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 Black" panose="020B0A04020102020204" pitchFamily="34" charset="0"/>
              </a:rPr>
              <a:t>Bootstrap</a:t>
            </a:r>
            <a:endParaRPr lang="ru-RU" dirty="0">
              <a:latin typeface="Arial Black" panose="020B0A04020102020204" pitchFamily="34" charset="0"/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953F92B-068D-EC9B-13BA-8AB5CF11B9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0000" y="1120293"/>
            <a:ext cx="7866316" cy="3416400"/>
          </a:xfrm>
        </p:spPr>
        <p:txBody>
          <a:bodyPr/>
          <a:lstStyle/>
          <a:p>
            <a:pPr marL="152400" indent="0">
              <a:buNone/>
            </a:pPr>
            <a:r>
              <a:rPr lang="ru-RU" sz="1400" b="1" dirty="0" err="1">
                <a:latin typeface="Sitka Text" pitchFamily="2" charset="0"/>
              </a:rPr>
              <a:t>Bootstrap</a:t>
            </a:r>
            <a:r>
              <a:rPr lang="ru-RU" sz="1400" dirty="0">
                <a:latin typeface="Sitka Text" pitchFamily="2" charset="0"/>
              </a:rPr>
              <a:t> — это бесплатный и открытый фреймворк на основе HTML, CSS и JavaScript, призванный ускорить создание адаптивных веб страниц и приложений. Он предоставляет готовые шаблоны оформления для типографики, кнопок, форм, навигации и прочих элементов интерфейса, позволяя фокусироваться на логике, а не на стилизации “с нуля”.</a:t>
            </a:r>
          </a:p>
          <a:p>
            <a:pPr marL="152400" indent="0">
              <a:buNone/>
            </a:pPr>
            <a:endParaRPr lang="ru-RU" sz="1400" dirty="0">
              <a:latin typeface="Sitka Text" pitchFamily="2" charset="0"/>
            </a:endParaRPr>
          </a:p>
          <a:p>
            <a:pPr marL="152400" indent="0">
              <a:buNone/>
            </a:pPr>
            <a:r>
              <a:rPr lang="ru-RU" sz="1400" dirty="0">
                <a:latin typeface="Sitka Text" pitchFamily="2" charset="0"/>
              </a:rPr>
              <a:t>Что входит в комплект</a:t>
            </a:r>
          </a:p>
          <a:p>
            <a:pPr marL="152400" indent="0">
              <a:buNone/>
            </a:pPr>
            <a:r>
              <a:rPr lang="ru-RU" sz="1400" dirty="0">
                <a:latin typeface="Sitka Text" pitchFamily="2" charset="0"/>
              </a:rPr>
              <a:t>1. Сеточные классы для построения гибкой адаптивной сетки, автоматически подстраивающейся под ширину экрана.</a:t>
            </a:r>
          </a:p>
          <a:p>
            <a:pPr marL="152400" indent="0">
              <a:buNone/>
            </a:pPr>
            <a:r>
              <a:rPr lang="ru-RU" sz="1400" dirty="0">
                <a:latin typeface="Sitka Text" pitchFamily="2" charset="0"/>
              </a:rPr>
              <a:t>2. Утилитные классы для быстрых поправок: управление отступами, выравниванием, видимостью, фоновыми цветами и т. д.</a:t>
            </a:r>
          </a:p>
          <a:p>
            <a:pPr marL="152400" indent="0">
              <a:buNone/>
            </a:pPr>
            <a:r>
              <a:rPr lang="ru-RU" sz="1400" dirty="0">
                <a:latin typeface="Sitka Text" pitchFamily="2" charset="0"/>
              </a:rPr>
              <a:t>3. Стилизация контента — набор готовых решений для текста, изображений, таблиц, блоков кода и других элементов.</a:t>
            </a:r>
          </a:p>
          <a:p>
            <a:pPr marL="152400" indent="0">
              <a:buNone/>
            </a:pPr>
            <a:endParaRPr lang="ru-RU" sz="1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4154306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68EAA23-7750-2E22-E42E-3E61ECD70A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 Black" panose="020B0A04020102020204" pitchFamily="34" charset="0"/>
              </a:rPr>
              <a:t>Swiper.js</a:t>
            </a:r>
            <a:endParaRPr lang="ru-RU" dirty="0">
              <a:latin typeface="Arial Black" panose="020B0A04020102020204" pitchFamily="34" charset="0"/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595E943-C449-5C62-F918-41A70C5A4F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4686" y="1220776"/>
            <a:ext cx="7704000" cy="3416400"/>
          </a:xfrm>
        </p:spPr>
        <p:txBody>
          <a:bodyPr/>
          <a:lstStyle/>
          <a:p>
            <a:pPr marL="152400" indent="0">
              <a:buNone/>
            </a:pPr>
            <a:r>
              <a:rPr lang="ru-RU" sz="1400" dirty="0">
                <a:latin typeface="Sitka Text" pitchFamily="2" charset="0"/>
              </a:rPr>
              <a:t>Swiper.js — это лёгкая и гибкая JavaScript библиотека для создания современного, отзывчивого (</a:t>
            </a:r>
            <a:r>
              <a:rPr lang="ru-RU" sz="1400" dirty="0" err="1">
                <a:latin typeface="Sitka Text" pitchFamily="2" charset="0"/>
              </a:rPr>
              <a:t>responsive</a:t>
            </a:r>
            <a:r>
              <a:rPr lang="ru-RU" sz="1400" dirty="0">
                <a:latin typeface="Sitka Text" pitchFamily="2" charset="0"/>
              </a:rPr>
              <a:t>) слайдера на веб странице. В отличие от устаревших </a:t>
            </a:r>
            <a:r>
              <a:rPr lang="ru-RU" sz="1400" dirty="0" err="1">
                <a:latin typeface="Sitka Text" pitchFamily="2" charset="0"/>
              </a:rPr>
              <a:t>jQuery</a:t>
            </a:r>
            <a:r>
              <a:rPr lang="ru-RU" sz="1400" dirty="0">
                <a:latin typeface="Sitka Text" pitchFamily="2" charset="0"/>
              </a:rPr>
              <a:t> плагинов, </a:t>
            </a:r>
            <a:r>
              <a:rPr lang="ru-RU" sz="1400" dirty="0" err="1">
                <a:latin typeface="Sitka Text" pitchFamily="2" charset="0"/>
              </a:rPr>
              <a:t>Swiper</a:t>
            </a:r>
            <a:r>
              <a:rPr lang="ru-RU" sz="1400" dirty="0">
                <a:latin typeface="Sitka Text" pitchFamily="2" charset="0"/>
              </a:rPr>
              <a:t> разработан с упором на мобильные устройства: он поддерживает </a:t>
            </a:r>
            <a:r>
              <a:rPr lang="ru-RU" sz="1400" dirty="0" err="1">
                <a:latin typeface="Sitka Text" pitchFamily="2" charset="0"/>
              </a:rPr>
              <a:t>тач</a:t>
            </a:r>
            <a:r>
              <a:rPr lang="ru-RU" sz="1400" dirty="0">
                <a:latin typeface="Sitka Text" pitchFamily="2" charset="0"/>
              </a:rPr>
              <a:t> жесты, сглаженную анимацию и малый вес.</a:t>
            </a:r>
          </a:p>
          <a:p>
            <a:pPr marL="152400" indent="0">
              <a:buNone/>
            </a:pPr>
            <a:endParaRPr lang="ru-RU" sz="1400" dirty="0">
              <a:latin typeface="Sitka Text" pitchFamily="2" charset="0"/>
            </a:endParaRPr>
          </a:p>
          <a:p>
            <a:pPr marL="152400" indent="0">
              <a:buNone/>
            </a:pPr>
            <a:r>
              <a:rPr lang="ru-RU" sz="1400" dirty="0">
                <a:latin typeface="Sitka Text" pitchFamily="2" charset="0"/>
              </a:rPr>
              <a:t>Основные возможности Swiper.js</a:t>
            </a:r>
          </a:p>
          <a:p>
            <a:pPr marL="152400" indent="0">
              <a:buNone/>
            </a:pPr>
            <a:r>
              <a:rPr lang="ru-RU" sz="1400" dirty="0">
                <a:latin typeface="Sitka Text" pitchFamily="2" charset="0"/>
              </a:rPr>
              <a:t>1.</a:t>
            </a:r>
            <a:r>
              <a:rPr lang="en-US" sz="1400" dirty="0">
                <a:latin typeface="Sitka Text" pitchFamily="2" charset="0"/>
              </a:rPr>
              <a:t> </a:t>
            </a:r>
            <a:r>
              <a:rPr lang="ru-RU" sz="1400" dirty="0">
                <a:latin typeface="Sitka Text" pitchFamily="2" charset="0"/>
              </a:rPr>
              <a:t>Горизонтальные и вертикальные слайды. По умолчанию — горизонтальная прокрутка, но переключение направления несложно.</a:t>
            </a:r>
          </a:p>
          <a:p>
            <a:pPr marL="152400" indent="0">
              <a:buNone/>
            </a:pPr>
            <a:r>
              <a:rPr lang="ru-RU" sz="1400" dirty="0">
                <a:latin typeface="Sitka Text" pitchFamily="2" charset="0"/>
              </a:rPr>
              <a:t>2.</a:t>
            </a:r>
            <a:r>
              <a:rPr lang="en-US" sz="1400" dirty="0">
                <a:latin typeface="Sitka Text" pitchFamily="2" charset="0"/>
              </a:rPr>
              <a:t> </a:t>
            </a:r>
            <a:r>
              <a:rPr lang="ru-RU" sz="1400" dirty="0">
                <a:latin typeface="Sitka Text" pitchFamily="2" charset="0"/>
              </a:rPr>
              <a:t>Цикличность (</a:t>
            </a:r>
            <a:r>
              <a:rPr lang="ru-RU" sz="1400" dirty="0" err="1">
                <a:latin typeface="Sitka Text" pitchFamily="2" charset="0"/>
              </a:rPr>
              <a:t>loop</a:t>
            </a:r>
            <a:r>
              <a:rPr lang="ru-RU" sz="1400" dirty="0">
                <a:latin typeface="Sitka Text" pitchFamily="2" charset="0"/>
              </a:rPr>
              <a:t>). Позволяет бесконечно листать слайды без «мерцания» границ.</a:t>
            </a:r>
          </a:p>
          <a:p>
            <a:pPr marL="152400" indent="0">
              <a:buNone/>
            </a:pPr>
            <a:r>
              <a:rPr lang="ru-RU" sz="1400" dirty="0">
                <a:latin typeface="Sitka Text" pitchFamily="2" charset="0"/>
              </a:rPr>
              <a:t>3.</a:t>
            </a:r>
            <a:r>
              <a:rPr lang="en-US" sz="1400" dirty="0">
                <a:latin typeface="Sitka Text" pitchFamily="2" charset="0"/>
              </a:rPr>
              <a:t> </a:t>
            </a:r>
            <a:r>
              <a:rPr lang="ru-RU" sz="1400" dirty="0">
                <a:latin typeface="Sitka Text" pitchFamily="2" charset="0"/>
              </a:rPr>
              <a:t>Автопрокрутка (</a:t>
            </a:r>
            <a:r>
              <a:rPr lang="ru-RU" sz="1400" dirty="0" err="1">
                <a:latin typeface="Sitka Text" pitchFamily="2" charset="0"/>
              </a:rPr>
              <a:t>autoplay</a:t>
            </a:r>
            <a:r>
              <a:rPr lang="ru-RU" sz="1400" dirty="0">
                <a:latin typeface="Sitka Text" pitchFamily="2" charset="0"/>
              </a:rPr>
              <a:t>). Автоматический переход с настраиваемой задержкой и опциями остановки при взаимодействии. И </a:t>
            </a:r>
            <a:r>
              <a:rPr lang="ru-RU" sz="1400" dirty="0" err="1">
                <a:latin typeface="Sitka Text" pitchFamily="2" charset="0"/>
              </a:rPr>
              <a:t>тд</a:t>
            </a:r>
            <a:r>
              <a:rPr lang="en-US" sz="1400" dirty="0">
                <a:latin typeface="Sitka Text" pitchFamily="2" charset="0"/>
              </a:rPr>
              <a:t>.</a:t>
            </a:r>
            <a:endParaRPr lang="ru-RU" sz="1400" dirty="0">
              <a:latin typeface="Sitka Text" pitchFamily="2" charset="0"/>
            </a:endParaRPr>
          </a:p>
          <a:p>
            <a:pPr marL="152400" indent="0">
              <a:buNone/>
            </a:pPr>
            <a:endParaRPr lang="ru-RU" sz="1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2925988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820D071-CEE8-DDDB-59E2-6397F5DC1D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kern="0" dirty="0" err="1">
                <a:effectLst/>
                <a:latin typeface="Arial Black" panose="020B0A04020102020204" pitchFamily="34" charset="0"/>
                <a:ea typeface="MS Mincho" panose="02020609040205080304" pitchFamily="49" charset="-128"/>
              </a:rPr>
              <a:t>Toastify</a:t>
            </a:r>
            <a:r>
              <a:rPr lang="ru-RU" sz="2400" b="1" kern="0" dirty="0">
                <a:effectLst/>
                <a:latin typeface="Arial Black" panose="020B0A04020102020204" pitchFamily="34" charset="0"/>
                <a:ea typeface="MS Mincho" panose="02020609040205080304" pitchFamily="49" charset="-128"/>
              </a:rPr>
              <a:t>.</a:t>
            </a:r>
            <a:r>
              <a:rPr lang="en-US" sz="2400" b="1" kern="0" dirty="0" err="1">
                <a:effectLst/>
                <a:latin typeface="Arial Black" panose="020B0A04020102020204" pitchFamily="34" charset="0"/>
                <a:ea typeface="MS Mincho" panose="02020609040205080304" pitchFamily="49" charset="-128"/>
              </a:rPr>
              <a:t>js</a:t>
            </a:r>
            <a:endParaRPr lang="ru-RU" sz="3200" dirty="0">
              <a:latin typeface="Arial Black" panose="020B0A04020102020204" pitchFamily="34" charset="0"/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BD232ED-C14D-B8B9-ABEA-1A90076018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4637" y="1155462"/>
            <a:ext cx="8142646" cy="2954314"/>
          </a:xfrm>
        </p:spPr>
        <p:txBody>
          <a:bodyPr/>
          <a:lstStyle/>
          <a:p>
            <a:pPr marL="152400" indent="0">
              <a:buNone/>
            </a:pPr>
            <a:r>
              <a:rPr lang="ru-RU" sz="1400" b="1" u="sng" dirty="0" err="1">
                <a:latin typeface="Sitka Text" pitchFamily="2" charset="0"/>
              </a:rPr>
              <a:t>Toastify</a:t>
            </a:r>
            <a:r>
              <a:rPr lang="ru-RU" sz="1400" b="1" u="sng" dirty="0">
                <a:latin typeface="Sitka Text" pitchFamily="2" charset="0"/>
              </a:rPr>
              <a:t> JS</a:t>
            </a:r>
            <a:r>
              <a:rPr lang="ru-RU" sz="1400" dirty="0">
                <a:latin typeface="Sitka Text" pitchFamily="2" charset="0"/>
              </a:rPr>
              <a:t> — это лёгкая и удобная JavaScript-библиотека для отображения ненавязчивых уведомлений (</a:t>
            </a:r>
            <a:r>
              <a:rPr lang="ru-RU" sz="1400" dirty="0" err="1">
                <a:latin typeface="Sitka Text" pitchFamily="2" charset="0"/>
              </a:rPr>
              <a:t>toast</a:t>
            </a:r>
            <a:r>
              <a:rPr lang="ru-RU" sz="1400" dirty="0">
                <a:latin typeface="Sitka Text" pitchFamily="2" charset="0"/>
              </a:rPr>
              <a:t>-сообщений) на веб-странице. Основные возможности </a:t>
            </a:r>
            <a:r>
              <a:rPr lang="ru-RU" sz="1400" dirty="0" err="1">
                <a:latin typeface="Sitka Text" pitchFamily="2" charset="0"/>
              </a:rPr>
              <a:t>Toastify</a:t>
            </a:r>
            <a:r>
              <a:rPr lang="ru-RU" sz="1400" dirty="0">
                <a:latin typeface="Sitka Text" pitchFamily="2" charset="0"/>
              </a:rPr>
              <a:t> JS:</a:t>
            </a:r>
          </a:p>
          <a:p>
            <a:pPr marL="152400" indent="0">
              <a:buNone/>
            </a:pPr>
            <a:r>
              <a:rPr lang="ru-RU" sz="1400" dirty="0">
                <a:latin typeface="Sitka Text" pitchFamily="2" charset="0"/>
              </a:rPr>
              <a:t>•</a:t>
            </a:r>
            <a:r>
              <a:rPr lang="en-US" sz="1400" dirty="0">
                <a:latin typeface="Sitka Text" pitchFamily="2" charset="0"/>
              </a:rPr>
              <a:t> </a:t>
            </a:r>
            <a:r>
              <a:rPr lang="ru-RU" sz="1400" dirty="0">
                <a:latin typeface="Sitka Text" pitchFamily="2" charset="0"/>
              </a:rPr>
              <a:t>Простая интеграция без сложной конфигурации;</a:t>
            </a:r>
          </a:p>
          <a:p>
            <a:pPr marL="152400" indent="0">
              <a:buNone/>
            </a:pPr>
            <a:r>
              <a:rPr lang="ru-RU" sz="1400" dirty="0">
                <a:latin typeface="Sitka Text" pitchFamily="2" charset="0"/>
              </a:rPr>
              <a:t>•</a:t>
            </a:r>
            <a:r>
              <a:rPr lang="en-US" sz="1400" dirty="0">
                <a:latin typeface="Sitka Text" pitchFamily="2" charset="0"/>
              </a:rPr>
              <a:t> </a:t>
            </a:r>
            <a:r>
              <a:rPr lang="ru-RU" sz="1400" dirty="0">
                <a:latin typeface="Sitka Text" pitchFamily="2" charset="0"/>
              </a:rPr>
              <a:t>Настройка текста, цвета фона и текста, положения и длительности уведомления;</a:t>
            </a:r>
            <a:r>
              <a:rPr lang="en-US" sz="1400" dirty="0">
                <a:latin typeface="Sitka Text" pitchFamily="2" charset="0"/>
              </a:rPr>
              <a:t> </a:t>
            </a:r>
            <a:r>
              <a:rPr lang="en-US" sz="1800" dirty="0">
                <a:effectLst/>
                <a:latin typeface="Sitka Text" pitchFamily="2" charset="0"/>
                <a:ea typeface="MS Mincho" panose="02020609040205080304" pitchFamily="49" charset="-128"/>
              </a:rPr>
              <a:t> </a:t>
            </a:r>
            <a:r>
              <a:rPr lang="ru-RU" sz="1400" dirty="0">
                <a:effectLst/>
                <a:latin typeface="Sitka Text" pitchFamily="2" charset="0"/>
                <a:ea typeface="MS Mincho" panose="02020609040205080304" pitchFamily="49" charset="-128"/>
              </a:rPr>
              <a:t>Пример</a:t>
            </a:r>
            <a:r>
              <a:rPr lang="en-US" sz="1400" dirty="0">
                <a:effectLst/>
                <a:latin typeface="Sitka Text" pitchFamily="2" charset="0"/>
                <a:ea typeface="MS Mincho" panose="02020609040205080304" pitchFamily="49" charset="-128"/>
              </a:rPr>
              <a:t>: </a:t>
            </a:r>
            <a:endParaRPr lang="ru-RU" sz="1100" dirty="0">
              <a:effectLst/>
              <a:latin typeface="Sitka Text" pitchFamily="2" charset="0"/>
              <a:ea typeface="MS Mincho" panose="02020609040205080304" pitchFamily="49" charset="-128"/>
            </a:endParaRPr>
          </a:p>
          <a:p>
            <a:pPr marL="457200" algn="just">
              <a:lnSpc>
                <a:spcPct val="150000"/>
              </a:lnSpc>
              <a:buNone/>
            </a:pPr>
            <a:r>
              <a:rPr lang="ru-RU" sz="1100" dirty="0" err="1">
                <a:solidFill>
                  <a:schemeClr val="tx2"/>
                </a:solidFill>
                <a:effectLst/>
                <a:latin typeface="Sitka Text" pitchFamily="2" charset="0"/>
                <a:ea typeface="MS Mincho" panose="02020609040205080304" pitchFamily="49" charset="-128"/>
              </a:rPr>
              <a:t>Toastify</a:t>
            </a:r>
            <a:r>
              <a:rPr lang="ru-RU" sz="1100" dirty="0">
                <a:solidFill>
                  <a:schemeClr val="tx2"/>
                </a:solidFill>
                <a:effectLst/>
                <a:latin typeface="Sitka Text" pitchFamily="2" charset="0"/>
                <a:ea typeface="MS Mincho" panose="02020609040205080304" pitchFamily="49" charset="-128"/>
              </a:rPr>
              <a:t>({</a:t>
            </a:r>
          </a:p>
          <a:p>
            <a:pPr marL="457200" algn="just">
              <a:lnSpc>
                <a:spcPct val="150000"/>
              </a:lnSpc>
              <a:buNone/>
            </a:pPr>
            <a:r>
              <a:rPr lang="ru-RU" sz="1100" dirty="0">
                <a:solidFill>
                  <a:schemeClr val="tx2"/>
                </a:solidFill>
                <a:effectLst/>
                <a:latin typeface="Sitka Text" pitchFamily="2" charset="0"/>
                <a:ea typeface="MS Mincho" panose="02020609040205080304" pitchFamily="49" charset="-128"/>
              </a:rPr>
              <a:t>  </a:t>
            </a:r>
            <a:r>
              <a:rPr lang="ru-RU" sz="1100" dirty="0" err="1">
                <a:solidFill>
                  <a:schemeClr val="tx2"/>
                </a:solidFill>
                <a:effectLst/>
                <a:latin typeface="Sitka Text" pitchFamily="2" charset="0"/>
                <a:ea typeface="MS Mincho" panose="02020609040205080304" pitchFamily="49" charset="-128"/>
              </a:rPr>
              <a:t>text</a:t>
            </a:r>
            <a:r>
              <a:rPr lang="ru-RU" sz="1100" dirty="0">
                <a:solidFill>
                  <a:schemeClr val="tx2"/>
                </a:solidFill>
                <a:effectLst/>
                <a:latin typeface="Sitka Text" pitchFamily="2" charset="0"/>
                <a:ea typeface="MS Mincho" panose="02020609040205080304" pitchFamily="49" charset="-128"/>
              </a:rPr>
              <a:t>: "Перейти на главную страницу",</a:t>
            </a:r>
          </a:p>
          <a:p>
            <a:pPr marL="457200" algn="just">
              <a:lnSpc>
                <a:spcPct val="150000"/>
              </a:lnSpc>
              <a:buNone/>
            </a:pPr>
            <a:r>
              <a:rPr lang="ru-RU" sz="1100" dirty="0">
                <a:solidFill>
                  <a:schemeClr val="tx2"/>
                </a:solidFill>
                <a:effectLst/>
                <a:latin typeface="Sitka Text" pitchFamily="2" charset="0"/>
                <a:ea typeface="MS Mincho" panose="02020609040205080304" pitchFamily="49" charset="-128"/>
              </a:rPr>
              <a:t>  </a:t>
            </a:r>
            <a:r>
              <a:rPr lang="en-US" sz="1100" dirty="0">
                <a:solidFill>
                  <a:schemeClr val="tx2"/>
                </a:solidFill>
                <a:effectLst/>
                <a:latin typeface="Sitka Text" pitchFamily="2" charset="0"/>
                <a:ea typeface="MS Mincho" panose="02020609040205080304" pitchFamily="49" charset="-128"/>
              </a:rPr>
              <a:t>duration: 5000,</a:t>
            </a:r>
            <a:endParaRPr lang="ru-RU" sz="1100" dirty="0">
              <a:solidFill>
                <a:schemeClr val="tx2"/>
              </a:solidFill>
              <a:effectLst/>
              <a:latin typeface="Sitka Text" pitchFamily="2" charset="0"/>
              <a:ea typeface="MS Mincho" panose="02020609040205080304" pitchFamily="49" charset="-128"/>
            </a:endParaRPr>
          </a:p>
          <a:p>
            <a:pPr marL="457200" algn="just">
              <a:lnSpc>
                <a:spcPct val="150000"/>
              </a:lnSpc>
              <a:buNone/>
            </a:pPr>
            <a:r>
              <a:rPr lang="en-US" sz="1100" dirty="0">
                <a:solidFill>
                  <a:schemeClr val="tx2"/>
                </a:solidFill>
                <a:effectLst/>
                <a:latin typeface="Sitka Text" pitchFamily="2" charset="0"/>
                <a:ea typeface="MS Mincho" panose="02020609040205080304" pitchFamily="49" charset="-128"/>
              </a:rPr>
              <a:t>  destination: "https://example.com",</a:t>
            </a:r>
            <a:endParaRPr lang="en-US" sz="1100" dirty="0">
              <a:solidFill>
                <a:schemeClr val="tx2"/>
              </a:solidFill>
              <a:latin typeface="Sitka Text" pitchFamily="2" charset="0"/>
              <a:ea typeface="MS Mincho" panose="02020609040205080304" pitchFamily="49" charset="-128"/>
            </a:endParaRPr>
          </a:p>
          <a:p>
            <a:pPr marL="457200" algn="just">
              <a:lnSpc>
                <a:spcPct val="150000"/>
              </a:lnSpc>
              <a:buNone/>
            </a:pPr>
            <a:r>
              <a:rPr lang="en-US" sz="1100" dirty="0">
                <a:solidFill>
                  <a:schemeClr val="tx2"/>
                </a:solidFill>
                <a:effectLst/>
                <a:latin typeface="Sitka Text" pitchFamily="2" charset="0"/>
                <a:ea typeface="MS Mincho" panose="02020609040205080304" pitchFamily="49" charset="-128"/>
              </a:rPr>
              <a:t> </a:t>
            </a:r>
            <a:r>
              <a:rPr lang="en-US" sz="1100" dirty="0" err="1">
                <a:solidFill>
                  <a:schemeClr val="tx2"/>
                </a:solidFill>
                <a:effectLst/>
                <a:latin typeface="Sitka Text" pitchFamily="2" charset="0"/>
                <a:ea typeface="MS Mincho" panose="02020609040205080304" pitchFamily="49" charset="-128"/>
              </a:rPr>
              <a:t>newWindow</a:t>
            </a:r>
            <a:r>
              <a:rPr lang="en-US" sz="1100" dirty="0">
                <a:solidFill>
                  <a:schemeClr val="tx2"/>
                </a:solidFill>
                <a:effectLst/>
                <a:latin typeface="Sitka Text" pitchFamily="2" charset="0"/>
                <a:ea typeface="MS Mincho" panose="02020609040205080304" pitchFamily="49" charset="-128"/>
              </a:rPr>
              <a:t>: true,</a:t>
            </a:r>
            <a:endParaRPr lang="ru-RU" sz="1100" dirty="0">
              <a:solidFill>
                <a:schemeClr val="tx2"/>
              </a:solidFill>
              <a:effectLst/>
              <a:latin typeface="Sitka Text" pitchFamily="2" charset="0"/>
              <a:ea typeface="MS Mincho" panose="02020609040205080304" pitchFamily="49" charset="-128"/>
            </a:endParaRPr>
          </a:p>
          <a:p>
            <a:pPr marL="152400" indent="0">
              <a:buNone/>
            </a:pPr>
            <a:endParaRPr lang="ru-RU" sz="1400" dirty="0">
              <a:latin typeface="Consolas" panose="020B0609020204030204" pitchFamily="49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6412434-00A5-5D69-94A8-DCB2A50FD7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6459" y="2632620"/>
            <a:ext cx="3977778" cy="2065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466568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3CF1C25-A3FF-2B71-4D8B-080840FDCA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Arial Black" panose="020B0A04020102020204" pitchFamily="34" charset="0"/>
              </a:rPr>
              <a:t>ПРАКТИЧЕСКАЯ ЧАСТЬ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A584CDD-9EE1-7591-871B-9CB222989F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2804" y="1150438"/>
            <a:ext cx="8124092" cy="3728388"/>
          </a:xfrm>
        </p:spPr>
        <p:txBody>
          <a:bodyPr/>
          <a:lstStyle/>
          <a:p>
            <a:pPr marL="152400" indent="0">
              <a:buNone/>
            </a:pPr>
            <a:r>
              <a:rPr lang="ru-RU" sz="1600" u="sng" dirty="0">
                <a:latin typeface="Sitka Text" pitchFamily="2" charset="0"/>
              </a:rPr>
              <a:t>Описание предметной области</a:t>
            </a:r>
            <a:r>
              <a:rPr lang="en-US" sz="1600" u="sng" dirty="0">
                <a:latin typeface="Sitka Text" pitchFamily="2" charset="0"/>
              </a:rPr>
              <a:t>:</a:t>
            </a:r>
            <a:endParaRPr lang="ru-RU" sz="1600" u="sng" dirty="0">
              <a:latin typeface="Sitka Text" pitchFamily="2" charset="0"/>
            </a:endParaRPr>
          </a:p>
          <a:p>
            <a:pPr marL="152400" indent="0">
              <a:buNone/>
            </a:pPr>
            <a:endParaRPr lang="ru-RU" sz="1600" u="sng" dirty="0">
              <a:latin typeface="Sitka Text" pitchFamily="2" charset="0"/>
            </a:endParaRPr>
          </a:p>
          <a:p>
            <a:pPr marL="152400" indent="0">
              <a:buNone/>
            </a:pPr>
            <a:r>
              <a:rPr lang="ru-RU" sz="1400" u="sng" dirty="0">
                <a:latin typeface="Sitka Text" pitchFamily="2" charset="0"/>
              </a:rPr>
              <a:t>Предметная область — это конкретный фрагмент действительности или научной дисциплины, изучаемый в рамках определённой теории или анализа. </a:t>
            </a:r>
            <a:endParaRPr lang="en-US" sz="1400" u="sng" dirty="0">
              <a:latin typeface="Sitka Text" pitchFamily="2" charset="0"/>
            </a:endParaRPr>
          </a:p>
          <a:p>
            <a:pPr marL="152400" indent="0">
              <a:buNone/>
            </a:pPr>
            <a:endParaRPr lang="en-US" sz="1600" u="sng" dirty="0">
              <a:latin typeface="Sitka Text" pitchFamily="2" charset="0"/>
            </a:endParaRPr>
          </a:p>
          <a:p>
            <a:pPr marL="152400" indent="0">
              <a:buNone/>
            </a:pPr>
            <a:r>
              <a:rPr lang="ru-RU" sz="1400" dirty="0">
                <a:effectLst/>
                <a:latin typeface="Sitka Text" pitchFamily="2" charset="0"/>
                <a:ea typeface="MS Mincho" panose="02020609040205080304" pitchFamily="49" charset="-128"/>
              </a:rPr>
              <a:t>Архитектура сайта — это структура представления информации и система навигации, направленные на облегчение поиска данных для пользователей. </a:t>
            </a:r>
            <a:endParaRPr lang="en-US" sz="1400" dirty="0">
              <a:effectLst/>
              <a:latin typeface="Sitka Text" pitchFamily="2" charset="0"/>
              <a:ea typeface="MS Mincho" panose="02020609040205080304" pitchFamily="49" charset="-128"/>
            </a:endParaRPr>
          </a:p>
          <a:p>
            <a:pPr marL="152400" indent="0">
              <a:buNone/>
            </a:pPr>
            <a:endParaRPr lang="en-US" sz="1400" dirty="0">
              <a:latin typeface="Sitka Text" pitchFamily="2" charset="0"/>
              <a:ea typeface="MS Mincho" panose="02020609040205080304" pitchFamily="49" charset="-128"/>
            </a:endParaRPr>
          </a:p>
          <a:p>
            <a:pPr marL="152400" indent="0">
              <a:buNone/>
            </a:pPr>
            <a:r>
              <a:rPr lang="ru-RU" sz="1400" dirty="0">
                <a:latin typeface="Sitka Text" pitchFamily="2" charset="0"/>
              </a:rPr>
              <a:t>Для создания проекта использовалась современная, удобная среда разработки Visual Studio Code. Были установлены необходимые расширения для работы с HTML, CSS и </a:t>
            </a:r>
            <a:r>
              <a:rPr lang="ru-RU" sz="1400" dirty="0" err="1">
                <a:latin typeface="Sitka Text" pitchFamily="2" charset="0"/>
              </a:rPr>
              <a:t>JavaScript.Все</a:t>
            </a:r>
            <a:r>
              <a:rPr lang="ru-RU" sz="1400" dirty="0">
                <a:latin typeface="Sitka Text" pitchFamily="2" charset="0"/>
              </a:rPr>
              <a:t> файлы проекта структурированы в папках: отдельно для стилей, скриптов и изображений.</a:t>
            </a:r>
          </a:p>
          <a:p>
            <a:pPr marL="152400" indent="0">
              <a:buNone/>
            </a:pPr>
            <a:endParaRPr lang="ru-RU" sz="1600" u="sng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7203079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DC1B761-8A35-33A4-8458-696B5F4F40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998" y="450049"/>
            <a:ext cx="7704000" cy="572700"/>
          </a:xfrm>
        </p:spPr>
        <p:txBody>
          <a:bodyPr/>
          <a:lstStyle/>
          <a:p>
            <a:r>
              <a:rPr lang="ru-RU" dirty="0">
                <a:latin typeface="Arial Black" panose="020B0A04020102020204" pitchFamily="34" charset="0"/>
              </a:rPr>
              <a:t>ПРАКТИЧЕСКАЯ ЧАСТЬ</a:t>
            </a: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9B5AFFA-EA13-F1FE-3CFD-6C6CA8545D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7684" y="1022749"/>
            <a:ext cx="8164285" cy="1889188"/>
          </a:xfrm>
        </p:spPr>
        <p:txBody>
          <a:bodyPr/>
          <a:lstStyle/>
          <a:p>
            <a:pPr marL="152400" indent="0">
              <a:buNone/>
            </a:pPr>
            <a:r>
              <a:rPr lang="ru-RU" sz="1600" u="sng" dirty="0">
                <a:latin typeface="Sitka Text" pitchFamily="2" charset="0"/>
              </a:rPr>
              <a:t>Создание окружения для проекта</a:t>
            </a:r>
            <a:r>
              <a:rPr lang="en-US" sz="1600" u="sng" dirty="0">
                <a:latin typeface="Sitka Text" pitchFamily="2" charset="0"/>
              </a:rPr>
              <a:t>:</a:t>
            </a:r>
          </a:p>
          <a:p>
            <a:pPr>
              <a:buNone/>
            </a:pPr>
            <a:endParaRPr lang="en-US" sz="1600" u="sng" dirty="0">
              <a:latin typeface="Sitka Text" pitchFamily="2" charset="0"/>
              <a:ea typeface="MS Mincho" panose="02020609040205080304" pitchFamily="49" charset="-128"/>
            </a:endParaRPr>
          </a:p>
          <a:p>
            <a:pPr>
              <a:buNone/>
            </a:pPr>
            <a:r>
              <a:rPr lang="ru-RU" sz="1400" dirty="0">
                <a:effectLst/>
                <a:latin typeface="Sitka Text" pitchFamily="2" charset="0"/>
                <a:ea typeface="MS Mincho" panose="02020609040205080304" pitchFamily="49" charset="-128"/>
              </a:rPr>
              <a:t>В качестве редактора кода будет использован </a:t>
            </a:r>
            <a:r>
              <a:rPr lang="en-US" sz="1400" dirty="0">
                <a:effectLst/>
                <a:latin typeface="Sitka Text" pitchFamily="2" charset="0"/>
                <a:ea typeface="MS Mincho" panose="02020609040205080304" pitchFamily="49" charset="-128"/>
              </a:rPr>
              <a:t>Visual Studio Code</a:t>
            </a:r>
            <a:r>
              <a:rPr lang="ru-RU" sz="1400" dirty="0">
                <a:effectLst/>
                <a:latin typeface="Sitka Text" pitchFamily="2" charset="0"/>
                <a:ea typeface="MS Mincho" panose="02020609040205080304" pitchFamily="49" charset="-128"/>
              </a:rPr>
              <a:t>. Создаем папку в нем,</a:t>
            </a:r>
            <a:endParaRPr lang="en-US" sz="1400" dirty="0">
              <a:effectLst/>
              <a:latin typeface="Sitka Text" pitchFamily="2" charset="0"/>
              <a:ea typeface="MS Mincho" panose="02020609040205080304" pitchFamily="49" charset="-128"/>
            </a:endParaRPr>
          </a:p>
          <a:p>
            <a:pPr>
              <a:buNone/>
            </a:pPr>
            <a:r>
              <a:rPr lang="ru-RU" sz="1400" dirty="0">
                <a:effectLst/>
                <a:latin typeface="Sitka Text" pitchFamily="2" charset="0"/>
                <a:ea typeface="MS Mincho" panose="02020609040205080304" pitchFamily="49" charset="-128"/>
              </a:rPr>
              <a:t>которую назовем “ </a:t>
            </a:r>
            <a:r>
              <a:rPr lang="en-US" sz="1400" dirty="0" err="1">
                <a:effectLst/>
                <a:latin typeface="Sitka Text" pitchFamily="2" charset="0"/>
                <a:ea typeface="MS Mincho" panose="02020609040205080304" pitchFamily="49" charset="-128"/>
              </a:rPr>
              <a:t>kursovaya</a:t>
            </a:r>
            <a:r>
              <a:rPr lang="ru-RU" sz="1400" dirty="0">
                <a:effectLst/>
                <a:latin typeface="Sitka Text" pitchFamily="2" charset="0"/>
                <a:ea typeface="MS Mincho" panose="02020609040205080304" pitchFamily="49" charset="-128"/>
              </a:rPr>
              <a:t>”, в нем и будут все файлы проекта.</a:t>
            </a:r>
            <a:endParaRPr lang="en-US" sz="1400" dirty="0">
              <a:effectLst/>
              <a:latin typeface="Sitka Text" pitchFamily="2" charset="0"/>
              <a:ea typeface="MS Mincho" panose="02020609040205080304" pitchFamily="49" charset="-128"/>
            </a:endParaRPr>
          </a:p>
          <a:p>
            <a:pPr>
              <a:buNone/>
            </a:pPr>
            <a:endParaRPr lang="ru-RU" sz="1400" dirty="0">
              <a:effectLst/>
              <a:latin typeface="Sitka Text" pitchFamily="2" charset="0"/>
              <a:ea typeface="MS Mincho" panose="02020609040205080304" pitchFamily="49" charset="-128"/>
            </a:endParaRPr>
          </a:p>
          <a:p>
            <a:pPr>
              <a:buNone/>
            </a:pPr>
            <a:r>
              <a:rPr lang="ru-RU" sz="1400" kern="0" dirty="0">
                <a:effectLst/>
                <a:latin typeface="Sitka Text" pitchFamily="2" charset="0"/>
                <a:ea typeface="MS Mincho" panose="02020609040205080304" pitchFamily="49" charset="-128"/>
              </a:rPr>
              <a:t>Сайт будет состоять из пяти страниц. Создадим сначала основную страницу</a:t>
            </a:r>
            <a:r>
              <a:rPr lang="ru-RU" sz="1400" dirty="0">
                <a:latin typeface="Sitka Text" pitchFamily="2" charset="0"/>
                <a:ea typeface="MS Mincho" panose="02020609040205080304" pitchFamily="49" charset="-128"/>
              </a:rPr>
              <a:t> п</a:t>
            </a:r>
            <a:r>
              <a:rPr lang="ru-RU" sz="1400" kern="0" dirty="0">
                <a:effectLst/>
                <a:latin typeface="Sitka Text" pitchFamily="2" charset="0"/>
                <a:ea typeface="MS Mincho" panose="02020609040205080304" pitchFamily="49" charset="-128"/>
              </a:rPr>
              <a:t>од </a:t>
            </a:r>
            <a:endParaRPr lang="ru-RU" sz="1400" dirty="0">
              <a:latin typeface="Sitka Text" pitchFamily="2" charset="0"/>
              <a:ea typeface="MS Mincho" panose="02020609040205080304" pitchFamily="49" charset="-128"/>
            </a:endParaRPr>
          </a:p>
          <a:p>
            <a:pPr>
              <a:buNone/>
            </a:pPr>
            <a:r>
              <a:rPr lang="ru-RU" sz="1400" kern="0" dirty="0">
                <a:effectLst/>
                <a:latin typeface="Sitka Text" pitchFamily="2" charset="0"/>
                <a:ea typeface="MS Mincho" panose="02020609040205080304" pitchFamily="49" charset="-128"/>
              </a:rPr>
              <a:t>Названием “</a:t>
            </a:r>
            <a:r>
              <a:rPr lang="en-US" sz="1400" kern="0" dirty="0">
                <a:effectLst/>
                <a:latin typeface="Sitka Text" pitchFamily="2" charset="0"/>
                <a:ea typeface="MS Mincho" panose="02020609040205080304" pitchFamily="49" charset="-128"/>
              </a:rPr>
              <a:t>index</a:t>
            </a:r>
            <a:r>
              <a:rPr lang="ru-RU" sz="1400" kern="0" dirty="0">
                <a:effectLst/>
                <a:latin typeface="Sitka Text" pitchFamily="2" charset="0"/>
                <a:ea typeface="MS Mincho" panose="02020609040205080304" pitchFamily="49" charset="-128"/>
              </a:rPr>
              <a:t>.</a:t>
            </a:r>
            <a:r>
              <a:rPr lang="en-US" sz="1400" kern="0" dirty="0">
                <a:effectLst/>
                <a:latin typeface="Sitka Text" pitchFamily="2" charset="0"/>
                <a:ea typeface="MS Mincho" panose="02020609040205080304" pitchFamily="49" charset="-128"/>
              </a:rPr>
              <a:t>html</a:t>
            </a:r>
            <a:r>
              <a:rPr lang="ru-RU" sz="1400" kern="0" dirty="0">
                <a:effectLst/>
                <a:latin typeface="Sitka Text" pitchFamily="2" charset="0"/>
                <a:ea typeface="MS Mincho" panose="02020609040205080304" pitchFamily="49" charset="-128"/>
              </a:rPr>
              <a:t>”, далее создаем еще 5 таких же под соответствующим</a:t>
            </a:r>
            <a:endParaRPr lang="ru-RU" sz="1400" dirty="0">
              <a:latin typeface="Sitka Text" pitchFamily="2" charset="0"/>
              <a:ea typeface="MS Mincho" panose="02020609040205080304" pitchFamily="49" charset="-128"/>
            </a:endParaRPr>
          </a:p>
          <a:p>
            <a:pPr>
              <a:buNone/>
            </a:pPr>
            <a:r>
              <a:rPr lang="ru-RU" sz="1400" kern="0" dirty="0">
                <a:effectLst/>
                <a:latin typeface="Sitka Text" pitchFamily="2" charset="0"/>
                <a:ea typeface="MS Mincho" panose="02020609040205080304" pitchFamily="49" charset="-128"/>
              </a:rPr>
              <a:t>названием страницы как показано на (Рис.1.) . </a:t>
            </a:r>
            <a:endParaRPr lang="ru-RU" u="sng" dirty="0">
              <a:latin typeface="Sitka Text" pitchFamily="2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CD86F21-F85D-6696-1CA2-45B685FD5A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1318" y="3003405"/>
            <a:ext cx="1879043" cy="172937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8123A19-154E-8B70-B8D8-B4F465DBD8A7}"/>
              </a:ext>
            </a:extLst>
          </p:cNvPr>
          <p:cNvSpPr txBox="1"/>
          <p:nvPr/>
        </p:nvSpPr>
        <p:spPr>
          <a:xfrm>
            <a:off x="3653582" y="4732775"/>
            <a:ext cx="11904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400" kern="0" dirty="0">
                <a:solidFill>
                  <a:schemeClr val="tx1"/>
                </a:solidFill>
                <a:effectLst/>
                <a:latin typeface="Sitka Text" pitchFamily="2" charset="0"/>
                <a:ea typeface="MS Mincho" panose="02020609040205080304" pitchFamily="49" charset="-128"/>
              </a:rPr>
              <a:t>(Рис.1.) </a:t>
            </a:r>
            <a:endParaRPr lang="ru-RU" dirty="0">
              <a:solidFill>
                <a:schemeClr val="tx1"/>
              </a:solidFill>
              <a:latin typeface="Sitka Tex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1932738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Заголовок 10">
            <a:extLst>
              <a:ext uri="{FF2B5EF4-FFF2-40B4-BE49-F238E27FC236}">
                <a16:creationId xmlns:a16="http://schemas.microsoft.com/office/drawing/2014/main" id="{C52CC9F5-791F-7AE2-DAE4-B6C54F059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2400" b="1" kern="0" dirty="0">
                <a:effectLst/>
                <a:latin typeface="Arial Black" panose="020B0A04020102020204" pitchFamily="34" charset="0"/>
                <a:ea typeface="MS Mincho" panose="02020609040205080304" pitchFamily="49" charset="-128"/>
              </a:rPr>
              <a:t>Верстка </a:t>
            </a:r>
            <a:r>
              <a:rPr lang="en-US" sz="2400" b="1" kern="0" dirty="0">
                <a:effectLst/>
                <a:latin typeface="Arial Black" panose="020B0A04020102020204" pitchFamily="34" charset="0"/>
                <a:ea typeface="MS Mincho" panose="02020609040205080304" pitchFamily="49" charset="-128"/>
              </a:rPr>
              <a:t>HTML</a:t>
            </a:r>
            <a:r>
              <a:rPr lang="ru-RU" sz="2400" b="1" kern="0" dirty="0">
                <a:effectLst/>
                <a:latin typeface="Arial Black" panose="020B0A04020102020204" pitchFamily="34" charset="0"/>
                <a:ea typeface="MS Mincho" panose="02020609040205080304" pitchFamily="49" charset="-128"/>
              </a:rPr>
              <a:t> страницы</a:t>
            </a:r>
            <a:endParaRPr lang="ru-RU" sz="3200" dirty="0">
              <a:latin typeface="Arial Black" panose="020B0A04020102020204" pitchFamily="34" charset="0"/>
            </a:endParaRPr>
          </a:p>
        </p:txBody>
      </p:sp>
      <p:sp>
        <p:nvSpPr>
          <p:cNvPr id="12" name="Текст 11">
            <a:extLst>
              <a:ext uri="{FF2B5EF4-FFF2-40B4-BE49-F238E27FC236}">
                <a16:creationId xmlns:a16="http://schemas.microsoft.com/office/drawing/2014/main" id="{B8A6D195-F06C-84CE-A8D7-1C29851752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2400" indent="0">
              <a:buNone/>
            </a:pPr>
            <a:r>
              <a:rPr lang="en-US" sz="1800" b="1" dirty="0">
                <a:effectLst/>
                <a:latin typeface="Sitka Text" pitchFamily="2" charset="0"/>
                <a:ea typeface="MS Mincho" panose="02020609040205080304" pitchFamily="49" charset="-128"/>
              </a:rPr>
              <a:t>INDEX</a:t>
            </a:r>
            <a:r>
              <a:rPr lang="ru-RU" sz="1800" b="1" dirty="0">
                <a:effectLst/>
                <a:latin typeface="Sitka Text" pitchFamily="2" charset="0"/>
                <a:ea typeface="MS Mincho" panose="02020609040205080304" pitchFamily="49" charset="-128"/>
              </a:rPr>
              <a:t>.</a:t>
            </a:r>
            <a:r>
              <a:rPr lang="en-US" sz="1800" b="1" dirty="0">
                <a:effectLst/>
                <a:latin typeface="Sitka Text" pitchFamily="2" charset="0"/>
                <a:ea typeface="MS Mincho" panose="02020609040205080304" pitchFamily="49" charset="-128"/>
              </a:rPr>
              <a:t>HTML:</a:t>
            </a:r>
            <a:endParaRPr lang="ru-RU" sz="1800" dirty="0">
              <a:effectLst/>
              <a:latin typeface="Sitka Text" pitchFamily="2" charset="0"/>
              <a:ea typeface="MS Mincho" panose="02020609040205080304" pitchFamily="49" charset="-128"/>
            </a:endParaRPr>
          </a:p>
          <a:p>
            <a:endParaRPr lang="ru-RU" dirty="0">
              <a:latin typeface="Sitka Text" pitchFamily="2" charset="0"/>
            </a:endParaRPr>
          </a:p>
          <a:p>
            <a:pPr marL="152400" indent="0">
              <a:buNone/>
            </a:pPr>
            <a:r>
              <a:rPr lang="ru-RU" dirty="0">
                <a:latin typeface="Sitka Text" pitchFamily="2" charset="0"/>
              </a:rPr>
              <a:t>Открываем ранее созданный “index.html” и пишем стандартный HTML5 код (рис. 2).</a:t>
            </a:r>
          </a:p>
          <a:p>
            <a:endParaRPr lang="ru-RU" dirty="0"/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8952BFC0-FE9F-A780-86A9-5196F2AC34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4590" y="2023027"/>
            <a:ext cx="5940425" cy="254381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3D48772-BE0A-4177-C89A-77BCBFA8D6B0}"/>
              </a:ext>
            </a:extLst>
          </p:cNvPr>
          <p:cNvSpPr txBox="1"/>
          <p:nvPr/>
        </p:nvSpPr>
        <p:spPr>
          <a:xfrm>
            <a:off x="3900773" y="4616089"/>
            <a:ext cx="122806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tx1"/>
                </a:solidFill>
                <a:latin typeface="Sitka Text" pitchFamily="2" charset="0"/>
              </a:rPr>
              <a:t>(рис. 2).</a:t>
            </a:r>
          </a:p>
        </p:txBody>
      </p:sp>
    </p:spTree>
    <p:extLst>
      <p:ext uri="{BB962C8B-B14F-4D97-AF65-F5344CB8AC3E}">
        <p14:creationId xmlns:p14="http://schemas.microsoft.com/office/powerpoint/2010/main" val="4252493697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1"/>
          <p:cNvSpPr txBox="1">
            <a:spLocks noGrp="1"/>
          </p:cNvSpPr>
          <p:nvPr>
            <p:ph type="title"/>
          </p:nvPr>
        </p:nvSpPr>
        <p:spPr>
          <a:xfrm>
            <a:off x="811975" y="539500"/>
            <a:ext cx="7618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ru-RU" sz="2400" b="1" kern="0" dirty="0">
                <a:effectLst/>
                <a:latin typeface="Arial Black" panose="020B0A04020102020204" pitchFamily="34" charset="0"/>
                <a:ea typeface="MS Mincho" panose="02020609040205080304" pitchFamily="49" charset="-128"/>
              </a:rPr>
              <a:t>Верстка </a:t>
            </a:r>
            <a:r>
              <a:rPr lang="en-US" sz="2400" b="1" kern="0" dirty="0">
                <a:effectLst/>
                <a:latin typeface="Arial Black" panose="020B0A04020102020204" pitchFamily="34" charset="0"/>
                <a:ea typeface="MS Mincho" panose="02020609040205080304" pitchFamily="49" charset="-128"/>
              </a:rPr>
              <a:t>HTML</a:t>
            </a:r>
            <a:r>
              <a:rPr lang="ru-RU" sz="2400" b="1" kern="0" dirty="0">
                <a:effectLst/>
                <a:latin typeface="Arial Black" panose="020B0A04020102020204" pitchFamily="34" charset="0"/>
                <a:ea typeface="MS Mincho" panose="02020609040205080304" pitchFamily="49" charset="-128"/>
              </a:rPr>
              <a:t> страницы</a:t>
            </a:r>
            <a:endParaRPr lang="ru-RU" sz="2400" b="1" dirty="0">
              <a:latin typeface="Arial Black" panose="020B0A04020102020204" pitchFamily="34" charset="0"/>
            </a:endParaRPr>
          </a:p>
        </p:txBody>
      </p:sp>
      <p:sp>
        <p:nvSpPr>
          <p:cNvPr id="159" name="Google Shape;159;p31"/>
          <p:cNvSpPr txBox="1">
            <a:spLocks noGrp="1"/>
          </p:cNvSpPr>
          <p:nvPr>
            <p:ph type="subTitle" idx="1"/>
          </p:nvPr>
        </p:nvSpPr>
        <p:spPr>
          <a:xfrm>
            <a:off x="4099027" y="1857912"/>
            <a:ext cx="4723426" cy="20458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Sitka Text" pitchFamily="2" charset="0"/>
              </a:rPr>
              <a:t>Главная страница сайта играет роль первого впечатления пользователя о компании.</a:t>
            </a:r>
            <a:br>
              <a:rPr lang="ru-RU" dirty="0">
                <a:latin typeface="Sitka Text" pitchFamily="2" charset="0"/>
              </a:rPr>
            </a:br>
            <a:r>
              <a:rPr lang="ru-RU" dirty="0">
                <a:latin typeface="Sitka Text" pitchFamily="2" charset="0"/>
              </a:rPr>
              <a:t>Она включает в себя крупный рекламный слайдер, рассказывающий о преимуществах и акциях сервиса.</a:t>
            </a:r>
            <a:br>
              <a:rPr lang="ru-RU" dirty="0">
                <a:latin typeface="Sitka Text" pitchFamily="2" charset="0"/>
              </a:rPr>
            </a:br>
            <a:r>
              <a:rPr lang="ru-RU" dirty="0">
                <a:latin typeface="Sitka Text" pitchFamily="2" charset="0"/>
              </a:rPr>
              <a:t>Далее размещены секции с основными преимуществами компании, перечнем популярных товаров и видео-презентацией.</a:t>
            </a:r>
            <a:br>
              <a:rPr lang="ru-RU" dirty="0">
                <a:latin typeface="Sitka Text" pitchFamily="2" charset="0"/>
              </a:rPr>
            </a:br>
            <a:endParaRPr dirty="0">
              <a:latin typeface="Sitka Text" pitchFamily="2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9725E2A-E70A-1776-A051-525325EE49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379" y="2253398"/>
            <a:ext cx="3134162" cy="89676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одзаголовок 1">
            <a:extLst>
              <a:ext uri="{FF2B5EF4-FFF2-40B4-BE49-F238E27FC236}">
                <a16:creationId xmlns:a16="http://schemas.microsoft.com/office/drawing/2014/main" id="{A694EB35-9EEB-C958-754B-4BDC6CF183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28799" y="1475100"/>
            <a:ext cx="3893654" cy="3362714"/>
          </a:xfrm>
        </p:spPr>
        <p:txBody>
          <a:bodyPr/>
          <a:lstStyle/>
          <a:p>
            <a:pPr marL="152400" indent="0"/>
            <a:r>
              <a:rPr lang="ru-RU" b="1" u="sng" dirty="0">
                <a:latin typeface="Sitka Text" pitchFamily="2" charset="0"/>
              </a:rPr>
              <a:t>Навигационная панель (&lt;</a:t>
            </a:r>
            <a:r>
              <a:rPr lang="ru-RU" b="1" u="sng" dirty="0" err="1">
                <a:latin typeface="Sitka Text" pitchFamily="2" charset="0"/>
              </a:rPr>
              <a:t>nav</a:t>
            </a:r>
            <a:r>
              <a:rPr lang="ru-RU" b="1" u="sng" dirty="0">
                <a:latin typeface="Sitka Text" pitchFamily="2" charset="0"/>
              </a:rPr>
              <a:t>&gt;) </a:t>
            </a:r>
            <a:r>
              <a:rPr lang="ru-RU" dirty="0">
                <a:latin typeface="Sitka Text" pitchFamily="2" charset="0"/>
              </a:rPr>
              <a:t>размещена в верхней части сайта и остаётся видимой при прокрутке страницы (</a:t>
            </a:r>
            <a:r>
              <a:rPr lang="ru-RU" dirty="0" err="1">
                <a:latin typeface="Sitka Text" pitchFamily="2" charset="0"/>
              </a:rPr>
              <a:t>sticky-top</a:t>
            </a:r>
            <a:r>
              <a:rPr lang="ru-RU" dirty="0">
                <a:latin typeface="Sitka Text" pitchFamily="2" charset="0"/>
              </a:rPr>
              <a:t>).Панель включает логотип компании, ссылки на основные разделы сайта и иконку корзины для покупок.</a:t>
            </a:r>
            <a:r>
              <a:rPr lang="en-US" dirty="0">
                <a:latin typeface="Sitka Text" pitchFamily="2" charset="0"/>
              </a:rPr>
              <a:t> </a:t>
            </a:r>
            <a:r>
              <a:rPr lang="ru-RU" dirty="0" err="1">
                <a:latin typeface="Sitka Text" pitchFamily="2" charset="0"/>
              </a:rPr>
              <a:t>Навбар</a:t>
            </a:r>
            <a:r>
              <a:rPr lang="ru-RU" dirty="0">
                <a:latin typeface="Sitka Text" pitchFamily="2" charset="0"/>
              </a:rPr>
              <a:t> построен с</a:t>
            </a:r>
            <a:endParaRPr lang="en-US" dirty="0">
              <a:latin typeface="Sitka Text" pitchFamily="2" charset="0"/>
            </a:endParaRPr>
          </a:p>
          <a:p>
            <a:pPr marL="152400" indent="0"/>
            <a:r>
              <a:rPr lang="ru-RU" dirty="0">
                <a:latin typeface="Sitka Text" pitchFamily="2" charset="0"/>
              </a:rPr>
              <a:t>использованием компонентов </a:t>
            </a:r>
            <a:r>
              <a:rPr lang="ru-RU" dirty="0" err="1">
                <a:latin typeface="Sitka Text" pitchFamily="2" charset="0"/>
              </a:rPr>
              <a:t>Bootstrap</a:t>
            </a:r>
            <a:r>
              <a:rPr lang="ru-RU" dirty="0">
                <a:latin typeface="Sitka Text" pitchFamily="2" charset="0"/>
              </a:rPr>
              <a:t>, что обеспечивает адаптивность на всех устройствах.</a:t>
            </a:r>
            <a:r>
              <a:rPr lang="en-US" dirty="0">
                <a:latin typeface="Sitka Text" pitchFamily="2" charset="0"/>
              </a:rPr>
              <a:t> </a:t>
            </a:r>
            <a:r>
              <a:rPr lang="ru-RU" dirty="0">
                <a:latin typeface="Sitka Text" pitchFamily="2" charset="0"/>
              </a:rPr>
              <a:t>Пользователь может легко переходить между страницами сайта без лишних кликов и перегрузки интерфейса.</a:t>
            </a:r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E4764F65-B93C-EA4B-ED7F-B22087D9A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2400" b="1" kern="0" dirty="0">
                <a:effectLst/>
                <a:latin typeface="Arial Black" panose="020B0A04020102020204" pitchFamily="34" charset="0"/>
                <a:ea typeface="MS Mincho" panose="02020609040205080304" pitchFamily="49" charset="-128"/>
              </a:rPr>
              <a:t>Верстка </a:t>
            </a:r>
            <a:r>
              <a:rPr lang="en-US" sz="2400" b="1" kern="0" dirty="0">
                <a:effectLst/>
                <a:latin typeface="Arial Black" panose="020B0A04020102020204" pitchFamily="34" charset="0"/>
                <a:ea typeface="MS Mincho" panose="02020609040205080304" pitchFamily="49" charset="-128"/>
              </a:rPr>
              <a:t>HTML</a:t>
            </a:r>
            <a:r>
              <a:rPr lang="ru-RU" sz="2400" b="1" kern="0" dirty="0">
                <a:effectLst/>
                <a:latin typeface="Arial Black" panose="020B0A04020102020204" pitchFamily="34" charset="0"/>
                <a:ea typeface="MS Mincho" panose="02020609040205080304" pitchFamily="49" charset="-128"/>
              </a:rPr>
              <a:t> страницы</a:t>
            </a:r>
            <a:endParaRPr lang="ru-RU" sz="2400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9963615-8BFF-A01D-E3C3-400536BFB4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181" y="1535390"/>
            <a:ext cx="4444411" cy="3873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E669C10-72EE-62AD-5B6E-CD4BFCDD67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Texturize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2967" y="2220217"/>
            <a:ext cx="4194838" cy="2286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932784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одзаголовок 1">
            <a:extLst>
              <a:ext uri="{FF2B5EF4-FFF2-40B4-BE49-F238E27FC236}">
                <a16:creationId xmlns:a16="http://schemas.microsoft.com/office/drawing/2014/main" id="{EF5322E9-9413-2BDF-99DE-BA513368B2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2000" y="1777078"/>
            <a:ext cx="4380614" cy="2381130"/>
          </a:xfrm>
        </p:spPr>
        <p:txBody>
          <a:bodyPr/>
          <a:lstStyle/>
          <a:p>
            <a:pPr marL="152400" indent="0"/>
            <a:r>
              <a:rPr lang="ru-RU" dirty="0">
                <a:latin typeface="Sitka Text" pitchFamily="2" charset="0"/>
              </a:rPr>
              <a:t>В верхней части главной страницы расположен крупный слайдер-карусель, реализованный с помощью </a:t>
            </a:r>
            <a:r>
              <a:rPr lang="ru-RU" dirty="0" err="1">
                <a:latin typeface="Sitka Text" pitchFamily="2" charset="0"/>
              </a:rPr>
              <a:t>Bootstrap</a:t>
            </a:r>
            <a:r>
              <a:rPr lang="ru-RU" dirty="0">
                <a:latin typeface="Sitka Text" pitchFamily="2" charset="0"/>
              </a:rPr>
              <a:t> </a:t>
            </a:r>
            <a:r>
              <a:rPr lang="ru-RU" dirty="0" err="1">
                <a:latin typeface="Sitka Text" pitchFamily="2" charset="0"/>
              </a:rPr>
              <a:t>Carousel.Слайды</a:t>
            </a:r>
            <a:r>
              <a:rPr lang="ru-RU" dirty="0">
                <a:latin typeface="Sitka Text" pitchFamily="2" charset="0"/>
              </a:rPr>
              <a:t> переключаются автоматически и вручную, каждый слайд содержит фоновое изображение и рекламный </a:t>
            </a:r>
            <a:r>
              <a:rPr lang="ru-RU" dirty="0" err="1">
                <a:latin typeface="Sitka Text" pitchFamily="2" charset="0"/>
              </a:rPr>
              <a:t>текст.Управление</a:t>
            </a:r>
            <a:r>
              <a:rPr lang="ru-RU" dirty="0">
                <a:latin typeface="Sitka Text" pitchFamily="2" charset="0"/>
              </a:rPr>
              <a:t> осуществляется через стрелки навигации и точки-индикаторы.</a:t>
            </a:r>
            <a:endParaRPr lang="en-US" dirty="0">
              <a:latin typeface="Sitka Text" pitchFamily="2" charset="0"/>
            </a:endParaRPr>
          </a:p>
          <a:p>
            <a:pPr marL="152400" indent="0"/>
            <a:endParaRPr lang="ru-RU" dirty="0">
              <a:latin typeface="Sitka Text" pitchFamily="2" charset="0"/>
            </a:endParaRPr>
          </a:p>
          <a:p>
            <a:pPr marL="152400" indent="0"/>
            <a:r>
              <a:rPr lang="ru-RU" dirty="0">
                <a:latin typeface="Sitka Text" pitchFamily="2" charset="0"/>
              </a:rPr>
              <a:t>С кодом можете ознакомиться на </a:t>
            </a:r>
            <a:r>
              <a:rPr lang="en-US" dirty="0" err="1">
                <a:latin typeface="Sitka Text" pitchFamily="2" charset="0"/>
              </a:rPr>
              <a:t>github</a:t>
            </a:r>
            <a:r>
              <a:rPr lang="en-US" dirty="0">
                <a:latin typeface="Sitka Text" pitchFamily="2" charset="0"/>
              </a:rPr>
              <a:t> </a:t>
            </a:r>
            <a:r>
              <a:rPr lang="ru-RU" u="sng" dirty="0">
                <a:solidFill>
                  <a:srgbClr val="0563C1"/>
                </a:solidFill>
                <a:effectLst/>
                <a:latin typeface="Sitka Text" pitchFamily="2" charset="0"/>
                <a:ea typeface="MS Mincho" panose="02020609040205080304" pitchFamily="49" charset="-128"/>
                <a:hlinkClick r:id="rId2"/>
              </a:rPr>
              <a:t>https://github.com/shalbuzz/Kursovaya.git</a:t>
            </a:r>
            <a:endParaRPr lang="ru-RU" dirty="0">
              <a:effectLst/>
              <a:latin typeface="Sitka Text" pitchFamily="2" charset="0"/>
              <a:ea typeface="MS Mincho" panose="02020609040205080304" pitchFamily="49" charset="-128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962F5544-9C1E-5710-31CE-98E64214FB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316" y="535721"/>
            <a:ext cx="7618800" cy="572700"/>
          </a:xfrm>
        </p:spPr>
        <p:txBody>
          <a:bodyPr/>
          <a:lstStyle/>
          <a:p>
            <a:r>
              <a:rPr lang="ru-RU" sz="2400" b="1" kern="0" dirty="0">
                <a:effectLst/>
                <a:latin typeface="Arial Black" panose="020B0A04020102020204" pitchFamily="34" charset="0"/>
                <a:ea typeface="MS Mincho" panose="02020609040205080304" pitchFamily="49" charset="-128"/>
              </a:rPr>
              <a:t>Верстка </a:t>
            </a:r>
            <a:r>
              <a:rPr lang="en-US" sz="2400" b="1" kern="0" dirty="0">
                <a:effectLst/>
                <a:latin typeface="Arial Black" panose="020B0A04020102020204" pitchFamily="34" charset="0"/>
                <a:ea typeface="MS Mincho" panose="02020609040205080304" pitchFamily="49" charset="-128"/>
              </a:rPr>
              <a:t>HTML</a:t>
            </a:r>
            <a:r>
              <a:rPr lang="ru-RU" sz="2400" b="1" kern="0" dirty="0">
                <a:effectLst/>
                <a:latin typeface="Arial Black" panose="020B0A04020102020204" pitchFamily="34" charset="0"/>
                <a:ea typeface="MS Mincho" panose="02020609040205080304" pitchFamily="49" charset="-128"/>
              </a:rPr>
              <a:t> страницы</a:t>
            </a:r>
            <a:endParaRPr lang="ru-RU" sz="24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AA6F30D-16F6-AEEC-6E34-77749F7456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882" y="1368511"/>
            <a:ext cx="3946585" cy="173573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6E0F858-8E3A-D192-28F7-992ADE1B83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883" y="3441559"/>
            <a:ext cx="3946585" cy="1433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113453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8"/>
          <p:cNvSpPr txBox="1">
            <a:spLocks noGrp="1"/>
          </p:cNvSpPr>
          <p:nvPr>
            <p:ph type="ctrTitle"/>
          </p:nvPr>
        </p:nvSpPr>
        <p:spPr>
          <a:xfrm>
            <a:off x="622848" y="273243"/>
            <a:ext cx="7717500" cy="90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ru-RU" sz="4400" dirty="0">
                <a:solidFill>
                  <a:schemeClr val="tx1"/>
                </a:solidFill>
                <a:latin typeface="Arial Black" panose="020B0A04020102020204" pitchFamily="34" charset="0"/>
              </a:rPr>
              <a:t>План</a:t>
            </a:r>
            <a:endParaRPr sz="4400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129" name="Google Shape;129;p28"/>
          <p:cNvSpPr txBox="1"/>
          <p:nvPr/>
        </p:nvSpPr>
        <p:spPr>
          <a:xfrm>
            <a:off x="306325" y="4604000"/>
            <a:ext cx="11244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sz="1000" i="1" dirty="0">
                <a:solidFill>
                  <a:schemeClr val="tx1"/>
                </a:solidFill>
                <a:latin typeface="Sitka Text" pitchFamily="2" charset="0"/>
                <a:ea typeface="Syne"/>
                <a:cs typeface="Syne"/>
                <a:sym typeface="Syne"/>
              </a:rPr>
              <a:t>2025</a:t>
            </a:r>
            <a:endParaRPr sz="1000" i="1" dirty="0">
              <a:solidFill>
                <a:schemeClr val="tx1"/>
              </a:solidFill>
              <a:latin typeface="Sitka Text" pitchFamily="2" charset="0"/>
              <a:ea typeface="Syne"/>
              <a:cs typeface="Syne"/>
              <a:sym typeface="Syne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E7C80B-8C30-A599-DD70-C3A4D1DC0365}"/>
              </a:ext>
            </a:extLst>
          </p:cNvPr>
          <p:cNvSpPr txBox="1"/>
          <p:nvPr/>
        </p:nvSpPr>
        <p:spPr>
          <a:xfrm>
            <a:off x="760228" y="1191652"/>
            <a:ext cx="458263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b="1" i="1" u="sng" dirty="0">
                <a:solidFill>
                  <a:schemeClr val="tx1"/>
                </a:solidFill>
                <a:effectLst/>
                <a:latin typeface="Sitka Text" pitchFamily="2" charset="0"/>
                <a:ea typeface="MS Mincho" panose="02020609040205080304" pitchFamily="49" charset="-128"/>
              </a:rPr>
              <a:t>ВВЕДЕНИЕ</a:t>
            </a:r>
            <a:endParaRPr lang="ru-RU" sz="1600" i="1" u="sng" dirty="0">
              <a:solidFill>
                <a:schemeClr val="tx1"/>
              </a:solidFill>
              <a:latin typeface="Sitka Text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DC80D01-8EDF-2548-7FE8-E0CFF34F173F}"/>
              </a:ext>
            </a:extLst>
          </p:cNvPr>
          <p:cNvSpPr txBox="1"/>
          <p:nvPr/>
        </p:nvSpPr>
        <p:spPr>
          <a:xfrm>
            <a:off x="760228" y="1514083"/>
            <a:ext cx="458263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i="1" dirty="0">
                <a:solidFill>
                  <a:schemeClr val="tx1"/>
                </a:solidFill>
                <a:effectLst/>
                <a:latin typeface="Sitka Text" pitchFamily="2" charset="0"/>
                <a:ea typeface="MS Mincho" panose="02020609040205080304" pitchFamily="49" charset="-128"/>
              </a:rPr>
              <a:t>1. </a:t>
            </a:r>
            <a:r>
              <a:rPr lang="az-Latn-AZ" sz="1400" b="1" i="1" u="sng" dirty="0">
                <a:solidFill>
                  <a:schemeClr val="tx1"/>
                </a:solidFill>
                <a:effectLst/>
                <a:latin typeface="Sitka Text" pitchFamily="2" charset="0"/>
                <a:ea typeface="MS Mincho" panose="02020609040205080304" pitchFamily="49" charset="-128"/>
              </a:rPr>
              <a:t>ТЕОРЕТИЧЕСКАЯ ЧАСТЬ</a:t>
            </a:r>
            <a:endParaRPr lang="ru-RU" i="1" u="sng" dirty="0">
              <a:solidFill>
                <a:schemeClr val="tx1"/>
              </a:solidFill>
              <a:latin typeface="Sitka Text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873BFC5-A097-61FE-5C32-7762C81ED849}"/>
              </a:ext>
            </a:extLst>
          </p:cNvPr>
          <p:cNvSpPr txBox="1"/>
          <p:nvPr/>
        </p:nvSpPr>
        <p:spPr>
          <a:xfrm>
            <a:off x="721685" y="2058246"/>
            <a:ext cx="458263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i="1" dirty="0">
                <a:solidFill>
                  <a:schemeClr val="tx1"/>
                </a:solidFill>
                <a:effectLst/>
                <a:latin typeface="Sitka Text" pitchFamily="2" charset="0"/>
                <a:ea typeface="MS Mincho" panose="02020609040205080304" pitchFamily="49" charset="-128"/>
              </a:rPr>
              <a:t>1.2 </a:t>
            </a:r>
            <a:r>
              <a:rPr lang="ru-RU" sz="1400" b="1" i="1" dirty="0">
                <a:solidFill>
                  <a:schemeClr val="tx1"/>
                </a:solidFill>
                <a:effectLst/>
                <a:latin typeface="Sitka Text" pitchFamily="2" charset="0"/>
                <a:ea typeface="MS Mincho" panose="02020609040205080304" pitchFamily="49" charset="-128"/>
              </a:rPr>
              <a:t>HTML и XHTML</a:t>
            </a:r>
            <a:endParaRPr lang="ru-RU" i="1" dirty="0">
              <a:solidFill>
                <a:schemeClr val="tx1"/>
              </a:solidFill>
              <a:latin typeface="Sitka Text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DF3740A-1D1C-0FFE-DF8B-17A3ABA5E1DB}"/>
              </a:ext>
            </a:extLst>
          </p:cNvPr>
          <p:cNvSpPr txBox="1"/>
          <p:nvPr/>
        </p:nvSpPr>
        <p:spPr>
          <a:xfrm>
            <a:off x="740957" y="2364142"/>
            <a:ext cx="369539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i="1" dirty="0">
                <a:solidFill>
                  <a:schemeClr val="tx1"/>
                </a:solidFill>
                <a:effectLst/>
                <a:latin typeface="Sitka Text" pitchFamily="2" charset="0"/>
                <a:ea typeface="MS Mincho" panose="02020609040205080304" pitchFamily="49" charset="-128"/>
              </a:rPr>
              <a:t>1.3 </a:t>
            </a:r>
            <a:r>
              <a:rPr lang="ru-RU" sz="1400" b="1" i="1" dirty="0">
                <a:solidFill>
                  <a:schemeClr val="tx1"/>
                </a:solidFill>
                <a:effectLst/>
                <a:latin typeface="Sitka Text" pitchFamily="2" charset="0"/>
                <a:ea typeface="MS Mincho" panose="02020609040205080304" pitchFamily="49" charset="-128"/>
              </a:rPr>
              <a:t>Dynamic HTML</a:t>
            </a:r>
            <a:endParaRPr lang="ru-RU" i="1" dirty="0">
              <a:solidFill>
                <a:schemeClr val="tx1"/>
              </a:solidFill>
              <a:latin typeface="Sitka Text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8D98D47-06DE-6055-3A82-E3AA2F2020A5}"/>
              </a:ext>
            </a:extLst>
          </p:cNvPr>
          <p:cNvSpPr txBox="1"/>
          <p:nvPr/>
        </p:nvSpPr>
        <p:spPr>
          <a:xfrm>
            <a:off x="887795" y="2630652"/>
            <a:ext cx="35938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i="1" dirty="0">
                <a:solidFill>
                  <a:schemeClr val="tx1"/>
                </a:solidFill>
                <a:effectLst/>
                <a:latin typeface="Sitka Text" pitchFamily="2" charset="0"/>
                <a:ea typeface="MS Mincho" panose="02020609040205080304" pitchFamily="49" charset="-128"/>
              </a:rPr>
              <a:t>1.4.1 </a:t>
            </a:r>
            <a:r>
              <a:rPr lang="ru-RU" sz="1400" b="1" i="1" dirty="0">
                <a:solidFill>
                  <a:schemeClr val="tx1"/>
                </a:solidFill>
                <a:effectLst/>
                <a:latin typeface="Sitka Text" pitchFamily="2" charset="0"/>
                <a:ea typeface="MS Mincho" panose="02020609040205080304" pitchFamily="49" charset="-128"/>
              </a:rPr>
              <a:t>Каскадные таблицы стилей</a:t>
            </a:r>
            <a:endParaRPr lang="ru-RU" i="1" dirty="0">
              <a:solidFill>
                <a:schemeClr val="tx1"/>
              </a:solidFill>
              <a:latin typeface="Sitka Text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1AAF0D3-E2D4-0BA5-5FAC-44DFED05EBE5}"/>
              </a:ext>
            </a:extLst>
          </p:cNvPr>
          <p:cNvSpPr txBox="1"/>
          <p:nvPr/>
        </p:nvSpPr>
        <p:spPr>
          <a:xfrm>
            <a:off x="887795" y="2939619"/>
            <a:ext cx="488036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i="1" dirty="0">
                <a:solidFill>
                  <a:schemeClr val="tx1"/>
                </a:solidFill>
                <a:effectLst/>
                <a:latin typeface="Sitka Text" pitchFamily="2" charset="0"/>
                <a:ea typeface="MS Mincho" panose="02020609040205080304" pitchFamily="49" charset="-128"/>
              </a:rPr>
              <a:t>1.4.2 JavaScript</a:t>
            </a:r>
            <a:endParaRPr lang="ru-RU" i="1" dirty="0">
              <a:solidFill>
                <a:schemeClr val="tx1"/>
              </a:solidFill>
              <a:latin typeface="Sitka Text" pitchFamily="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0B616D4-99FC-CDEE-E308-F3F5F4C4B06C}"/>
              </a:ext>
            </a:extLst>
          </p:cNvPr>
          <p:cNvSpPr txBox="1"/>
          <p:nvPr/>
        </p:nvSpPr>
        <p:spPr>
          <a:xfrm>
            <a:off x="797443" y="3195379"/>
            <a:ext cx="458263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i="1" dirty="0">
                <a:solidFill>
                  <a:schemeClr val="tx1"/>
                </a:solidFill>
                <a:effectLst/>
                <a:latin typeface="Sitka Text" pitchFamily="2" charset="0"/>
                <a:ea typeface="MS Mincho" panose="02020609040205080304" pitchFamily="49" charset="-128"/>
              </a:rPr>
              <a:t>1.5 Bootstrap</a:t>
            </a:r>
            <a:endParaRPr lang="ru-RU" i="1" dirty="0">
              <a:solidFill>
                <a:schemeClr val="tx1"/>
              </a:solidFill>
              <a:latin typeface="Sitka Text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1C9FD74-0399-C93A-36BA-23311D9758B3}"/>
              </a:ext>
            </a:extLst>
          </p:cNvPr>
          <p:cNvSpPr txBox="1"/>
          <p:nvPr/>
        </p:nvSpPr>
        <p:spPr>
          <a:xfrm>
            <a:off x="721685" y="3744892"/>
            <a:ext cx="458263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i="1" dirty="0">
                <a:solidFill>
                  <a:schemeClr val="tx1"/>
                </a:solidFill>
                <a:effectLst/>
                <a:latin typeface="Sitka Text" pitchFamily="2" charset="0"/>
                <a:ea typeface="MS Mincho" panose="02020609040205080304" pitchFamily="49" charset="-128"/>
              </a:rPr>
              <a:t>2. </a:t>
            </a:r>
            <a:r>
              <a:rPr lang="en-US" sz="1400" b="1" i="1" u="sng" dirty="0">
                <a:solidFill>
                  <a:schemeClr val="tx1"/>
                </a:solidFill>
                <a:effectLst/>
                <a:latin typeface="Sitka Text" pitchFamily="2" charset="0"/>
                <a:ea typeface="MS Mincho" panose="02020609040205080304" pitchFamily="49" charset="-128"/>
              </a:rPr>
              <a:t>ПРАКТИЧЕСКАЯ ЧАСТЬ</a:t>
            </a:r>
            <a:endParaRPr lang="ru-RU" i="1" u="sng" dirty="0">
              <a:solidFill>
                <a:schemeClr val="tx1"/>
              </a:solidFill>
              <a:latin typeface="Sitka Text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AEE095A-73A0-BE13-7070-CE22873D9A1C}"/>
              </a:ext>
            </a:extLst>
          </p:cNvPr>
          <p:cNvSpPr txBox="1"/>
          <p:nvPr/>
        </p:nvSpPr>
        <p:spPr>
          <a:xfrm>
            <a:off x="721685" y="4028980"/>
            <a:ext cx="458263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i="1" dirty="0">
                <a:solidFill>
                  <a:schemeClr val="tx1"/>
                </a:solidFill>
                <a:effectLst/>
                <a:latin typeface="Sitka Text" pitchFamily="2" charset="0"/>
                <a:ea typeface="MS Mincho" panose="02020609040205080304" pitchFamily="49" charset="-128"/>
              </a:rPr>
              <a:t>2.1 </a:t>
            </a:r>
            <a:r>
              <a:rPr lang="en-US" sz="1400" b="1" i="1" dirty="0" err="1">
                <a:solidFill>
                  <a:schemeClr val="tx1"/>
                </a:solidFill>
                <a:effectLst/>
                <a:latin typeface="Sitka Text" pitchFamily="2" charset="0"/>
                <a:ea typeface="MS Mincho" panose="02020609040205080304" pitchFamily="49" charset="-128"/>
              </a:rPr>
              <a:t>Описание</a:t>
            </a:r>
            <a:r>
              <a:rPr lang="en-US" sz="1400" b="1" i="1" dirty="0">
                <a:solidFill>
                  <a:schemeClr val="tx1"/>
                </a:solidFill>
                <a:effectLst/>
                <a:latin typeface="Sitka Text" pitchFamily="2" charset="0"/>
                <a:ea typeface="MS Mincho" panose="02020609040205080304" pitchFamily="49" charset="-128"/>
              </a:rPr>
              <a:t> </a:t>
            </a:r>
            <a:r>
              <a:rPr lang="en-US" sz="1400" b="1" i="1" dirty="0" err="1">
                <a:solidFill>
                  <a:schemeClr val="tx1"/>
                </a:solidFill>
                <a:effectLst/>
                <a:latin typeface="Sitka Text" pitchFamily="2" charset="0"/>
                <a:ea typeface="MS Mincho" panose="02020609040205080304" pitchFamily="49" charset="-128"/>
              </a:rPr>
              <a:t>предметно</a:t>
            </a:r>
            <a:r>
              <a:rPr lang="ru-RU" sz="1400" b="1" i="1" dirty="0">
                <a:solidFill>
                  <a:schemeClr val="tx1"/>
                </a:solidFill>
                <a:effectLst/>
                <a:latin typeface="Sitka Text" pitchFamily="2" charset="0"/>
                <a:ea typeface="MS Mincho" panose="02020609040205080304" pitchFamily="49" charset="-128"/>
              </a:rPr>
              <a:t>й области</a:t>
            </a:r>
            <a:endParaRPr lang="ru-RU" i="1" dirty="0">
              <a:solidFill>
                <a:schemeClr val="tx1"/>
              </a:solidFill>
              <a:latin typeface="Sitka Text" pitchFamily="2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49D79CB-A3E2-6654-8736-A794677BD68E}"/>
              </a:ext>
            </a:extLst>
          </p:cNvPr>
          <p:cNvSpPr txBox="1"/>
          <p:nvPr/>
        </p:nvSpPr>
        <p:spPr>
          <a:xfrm>
            <a:off x="721685" y="4336757"/>
            <a:ext cx="458263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i="1" dirty="0">
                <a:solidFill>
                  <a:schemeClr val="tx1"/>
                </a:solidFill>
                <a:effectLst/>
                <a:latin typeface="Sitka Text" pitchFamily="2" charset="0"/>
                <a:ea typeface="MS Mincho" panose="02020609040205080304" pitchFamily="49" charset="-128"/>
              </a:rPr>
              <a:t>2.2 </a:t>
            </a:r>
            <a:r>
              <a:rPr lang="ru-RU" sz="1400" b="1" i="1" dirty="0">
                <a:solidFill>
                  <a:schemeClr val="tx1"/>
                </a:solidFill>
                <a:effectLst/>
                <a:latin typeface="Sitka Text" pitchFamily="2" charset="0"/>
                <a:ea typeface="MS Mincho" panose="02020609040205080304" pitchFamily="49" charset="-128"/>
              </a:rPr>
              <a:t>Создание окружения для проекта</a:t>
            </a:r>
            <a:endParaRPr lang="ru-RU" i="1" dirty="0">
              <a:solidFill>
                <a:schemeClr val="tx1"/>
              </a:solidFill>
              <a:latin typeface="Sitka Text" pitchFamily="2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08769CE-4330-838C-52A4-C53367258D6B}"/>
              </a:ext>
            </a:extLst>
          </p:cNvPr>
          <p:cNvSpPr txBox="1"/>
          <p:nvPr/>
        </p:nvSpPr>
        <p:spPr>
          <a:xfrm>
            <a:off x="4655732" y="1281890"/>
            <a:ext cx="458263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i="1" dirty="0">
                <a:solidFill>
                  <a:schemeClr val="tx1"/>
                </a:solidFill>
                <a:effectLst/>
                <a:latin typeface="Sitka Text" pitchFamily="2" charset="0"/>
                <a:ea typeface="MS Mincho" panose="02020609040205080304" pitchFamily="49" charset="-128"/>
              </a:rPr>
              <a:t>2.3 </a:t>
            </a:r>
            <a:r>
              <a:rPr lang="ru-RU" sz="1400" b="1" i="1" dirty="0">
                <a:solidFill>
                  <a:schemeClr val="tx1"/>
                </a:solidFill>
                <a:effectLst/>
                <a:latin typeface="Sitka Text" pitchFamily="2" charset="0"/>
                <a:ea typeface="MS Mincho" panose="02020609040205080304" pitchFamily="49" charset="-128"/>
              </a:rPr>
              <a:t>Верстка </a:t>
            </a:r>
            <a:r>
              <a:rPr lang="en-US" sz="1400" b="1" i="1" dirty="0">
                <a:solidFill>
                  <a:schemeClr val="tx1"/>
                </a:solidFill>
                <a:effectLst/>
                <a:latin typeface="Sitka Text" pitchFamily="2" charset="0"/>
                <a:ea typeface="MS Mincho" panose="02020609040205080304" pitchFamily="49" charset="-128"/>
              </a:rPr>
              <a:t>HTML</a:t>
            </a:r>
            <a:r>
              <a:rPr lang="ru-RU" sz="1400" b="1" i="1" dirty="0">
                <a:solidFill>
                  <a:schemeClr val="tx1"/>
                </a:solidFill>
                <a:effectLst/>
                <a:latin typeface="Sitka Text" pitchFamily="2" charset="0"/>
                <a:ea typeface="MS Mincho" panose="02020609040205080304" pitchFamily="49" charset="-128"/>
              </a:rPr>
              <a:t> страницы</a:t>
            </a:r>
            <a:endParaRPr lang="ru-RU" i="1" dirty="0">
              <a:solidFill>
                <a:schemeClr val="tx1"/>
              </a:solidFill>
              <a:latin typeface="Sitka Text" pitchFamily="2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4722032-EA80-1F65-9517-C92F4F0C1F11}"/>
              </a:ext>
            </a:extLst>
          </p:cNvPr>
          <p:cNvSpPr txBox="1"/>
          <p:nvPr/>
        </p:nvSpPr>
        <p:spPr>
          <a:xfrm>
            <a:off x="4655732" y="1686251"/>
            <a:ext cx="463845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i="1" dirty="0">
                <a:solidFill>
                  <a:schemeClr val="tx1"/>
                </a:solidFill>
                <a:effectLst/>
                <a:latin typeface="Sitka Text" pitchFamily="2" charset="0"/>
                <a:ea typeface="MS Mincho" panose="02020609040205080304" pitchFamily="49" charset="-128"/>
              </a:rPr>
              <a:t>2.4 </a:t>
            </a:r>
            <a:r>
              <a:rPr lang="ru-RU" sz="1400" b="1" i="1" dirty="0">
                <a:solidFill>
                  <a:schemeClr val="tx1"/>
                </a:solidFill>
                <a:effectLst/>
                <a:latin typeface="Sitka Text" pitchFamily="2" charset="0"/>
                <a:ea typeface="MS Mincho" panose="02020609040205080304" pitchFamily="49" charset="-128"/>
              </a:rPr>
              <a:t>Использование стилей </a:t>
            </a:r>
            <a:r>
              <a:rPr lang="en-US" sz="1400" b="1" i="1" dirty="0">
                <a:solidFill>
                  <a:schemeClr val="tx1"/>
                </a:solidFill>
                <a:effectLst/>
                <a:latin typeface="Sitka Text" pitchFamily="2" charset="0"/>
                <a:ea typeface="MS Mincho" panose="02020609040205080304" pitchFamily="49" charset="-128"/>
              </a:rPr>
              <a:t>CSS</a:t>
            </a:r>
            <a:endParaRPr lang="ru-RU" i="1" dirty="0">
              <a:solidFill>
                <a:schemeClr val="tx1"/>
              </a:solidFill>
              <a:latin typeface="Sitka Text" pitchFamily="2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8D73345-ABA4-9CE5-794A-F3FE478B9E45}"/>
              </a:ext>
            </a:extLst>
          </p:cNvPr>
          <p:cNvSpPr txBox="1"/>
          <p:nvPr/>
        </p:nvSpPr>
        <p:spPr>
          <a:xfrm>
            <a:off x="4642440" y="2730228"/>
            <a:ext cx="465174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i="1" dirty="0">
                <a:solidFill>
                  <a:schemeClr val="tx1"/>
                </a:solidFill>
                <a:effectLst/>
                <a:latin typeface="Sitka Text" pitchFamily="2" charset="0"/>
                <a:ea typeface="MS Mincho" panose="02020609040205080304" pitchFamily="49" charset="-128"/>
              </a:rPr>
              <a:t>3. </a:t>
            </a:r>
            <a:r>
              <a:rPr lang="ru-RU" sz="1400" b="1" i="1" u="sng" dirty="0">
                <a:solidFill>
                  <a:schemeClr val="tx1"/>
                </a:solidFill>
                <a:effectLst/>
                <a:latin typeface="Sitka Text" pitchFamily="2" charset="0"/>
                <a:ea typeface="MS Mincho" panose="02020609040205080304" pitchFamily="49" charset="-128"/>
              </a:rPr>
              <a:t>РЕЗУЛЬТАТ</a:t>
            </a:r>
            <a:endParaRPr lang="ru-RU" i="1" u="sng" dirty="0">
              <a:solidFill>
                <a:schemeClr val="tx1"/>
              </a:solidFill>
              <a:latin typeface="Sitka Text" pitchFamily="2" charset="0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F93D0E69-80D8-5804-9614-78B2C6D527A1}"/>
              </a:ext>
            </a:extLst>
          </p:cNvPr>
          <p:cNvSpPr txBox="1"/>
          <p:nvPr/>
        </p:nvSpPr>
        <p:spPr>
          <a:xfrm>
            <a:off x="683142" y="1774482"/>
            <a:ext cx="38888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i="1" kern="0" dirty="0">
                <a:solidFill>
                  <a:schemeClr val="tx1"/>
                </a:solidFill>
                <a:effectLst/>
                <a:latin typeface="Sitka Text" pitchFamily="2" charset="0"/>
                <a:ea typeface="MS Mincho" panose="02020609040205080304" pitchFamily="49" charset="-128"/>
              </a:rPr>
              <a:t> 1.1 </a:t>
            </a:r>
            <a:r>
              <a:rPr lang="ru-RU" sz="1400" b="1" i="1" kern="0" dirty="0">
                <a:solidFill>
                  <a:schemeClr val="tx1"/>
                </a:solidFill>
                <a:effectLst/>
                <a:latin typeface="Sitka Text" pitchFamily="2" charset="0"/>
                <a:ea typeface="MS Mincho" panose="02020609040205080304" pitchFamily="49" charset="-128"/>
              </a:rPr>
              <a:t>Web-программирование</a:t>
            </a:r>
            <a:endParaRPr lang="ru-RU" i="1" dirty="0">
              <a:solidFill>
                <a:schemeClr val="tx1"/>
              </a:solidFill>
              <a:latin typeface="Sitka Text" pitchFamily="2" charset="0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354E22B9-DCE1-D9FB-6D28-397917BB1E1C}"/>
              </a:ext>
            </a:extLst>
          </p:cNvPr>
          <p:cNvSpPr txBox="1"/>
          <p:nvPr/>
        </p:nvSpPr>
        <p:spPr>
          <a:xfrm>
            <a:off x="797443" y="3446164"/>
            <a:ext cx="465971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b="1" i="1" kern="0" dirty="0">
                <a:solidFill>
                  <a:schemeClr val="tx1"/>
                </a:solidFill>
                <a:effectLst/>
                <a:latin typeface="Sitka Text" pitchFamily="2" charset="0"/>
                <a:ea typeface="MS Mincho" panose="02020609040205080304" pitchFamily="49" charset="-128"/>
              </a:rPr>
              <a:t>1.</a:t>
            </a:r>
            <a:r>
              <a:rPr lang="en-US" sz="1400" b="1" i="1" kern="0" dirty="0">
                <a:solidFill>
                  <a:schemeClr val="tx1"/>
                </a:solidFill>
                <a:effectLst/>
                <a:latin typeface="Sitka Text" pitchFamily="2" charset="0"/>
                <a:ea typeface="MS Mincho" panose="02020609040205080304" pitchFamily="49" charset="-128"/>
              </a:rPr>
              <a:t>6 Swiper.js</a:t>
            </a:r>
            <a:endParaRPr lang="ru-RU" i="1" dirty="0">
              <a:solidFill>
                <a:schemeClr val="tx1"/>
              </a:solidFill>
              <a:latin typeface="Sitka Text" pitchFamily="2" charset="0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FE1E88DC-374D-37F8-CCBD-B80FB2FA3D0E}"/>
              </a:ext>
            </a:extLst>
          </p:cNvPr>
          <p:cNvSpPr txBox="1"/>
          <p:nvPr/>
        </p:nvSpPr>
        <p:spPr>
          <a:xfrm>
            <a:off x="4655732" y="2101652"/>
            <a:ext cx="359380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i="1" kern="0" dirty="0">
                <a:solidFill>
                  <a:schemeClr val="tx1"/>
                </a:solidFill>
                <a:effectLst/>
                <a:latin typeface="Sitka Text" pitchFamily="2" charset="0"/>
                <a:ea typeface="MS Mincho" panose="02020609040205080304" pitchFamily="49" charset="-128"/>
              </a:rPr>
              <a:t>2.5 </a:t>
            </a:r>
            <a:r>
              <a:rPr lang="az-Latn-AZ" sz="1400" b="1" i="1" kern="0" dirty="0">
                <a:solidFill>
                  <a:schemeClr val="tx1"/>
                </a:solidFill>
                <a:effectLst/>
                <a:latin typeface="Sitka Text" pitchFamily="2" charset="0"/>
                <a:ea typeface="MS Mincho" panose="02020609040205080304" pitchFamily="49" charset="-128"/>
              </a:rPr>
              <a:t>Добавление интерактивности с помощью JavaScript</a:t>
            </a:r>
            <a:endParaRPr lang="ru-RU" i="1" dirty="0">
              <a:solidFill>
                <a:schemeClr val="tx1"/>
              </a:solidFill>
              <a:latin typeface="Sitka Text" pitchFamily="2" charset="0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8" grpId="0"/>
      <p:bldP spid="129" grpId="0"/>
      <p:bldP spid="7" grpId="0"/>
      <p:bldP spid="9" grpId="0"/>
      <p:bldP spid="11" grpId="0"/>
      <p:bldP spid="13" grpId="0"/>
      <p:bldP spid="15" grpId="0"/>
      <p:bldP spid="17" grpId="0"/>
      <p:bldP spid="19" grpId="0"/>
      <p:bldP spid="21" grpId="0"/>
      <p:bldP spid="23" grpId="0"/>
      <p:bldP spid="25" grpId="0"/>
      <p:bldP spid="27" grpId="0"/>
      <p:bldP spid="29" grpId="0"/>
      <p:bldP spid="31" grpId="0"/>
      <p:bldP spid="98" grpId="0"/>
      <p:bldP spid="102" grpId="0"/>
      <p:bldP spid="10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одзаголовок 1">
            <a:extLst>
              <a:ext uri="{FF2B5EF4-FFF2-40B4-BE49-F238E27FC236}">
                <a16:creationId xmlns:a16="http://schemas.microsoft.com/office/drawing/2014/main" id="{63496B53-BD16-F458-D488-45B77802D5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47610" y="2121405"/>
            <a:ext cx="3850206" cy="1752397"/>
          </a:xfrm>
        </p:spPr>
        <p:txBody>
          <a:bodyPr/>
          <a:lstStyle/>
          <a:p>
            <a:pPr marL="152400" indent="0"/>
            <a:r>
              <a:rPr lang="ru-RU" dirty="0">
                <a:latin typeface="Sitka Text" pitchFamily="2" charset="0"/>
              </a:rPr>
              <a:t>Специальный </a:t>
            </a:r>
            <a:r>
              <a:rPr lang="ru-RU" dirty="0" err="1">
                <a:latin typeface="Sitka Text" pitchFamily="2" charset="0"/>
              </a:rPr>
              <a:t>медиаблок</a:t>
            </a:r>
            <a:r>
              <a:rPr lang="ru-RU" dirty="0">
                <a:latin typeface="Sitka Text" pitchFamily="2" charset="0"/>
              </a:rPr>
              <a:t> на главной странице включает встроенный YouTube-</a:t>
            </a:r>
            <a:r>
              <a:rPr lang="ru-RU" dirty="0" err="1">
                <a:latin typeface="Sitka Text" pitchFamily="2" charset="0"/>
              </a:rPr>
              <a:t>плеер.При</a:t>
            </a:r>
            <a:r>
              <a:rPr lang="ru-RU" dirty="0">
                <a:latin typeface="Sitka Text" pitchFamily="2" charset="0"/>
              </a:rPr>
              <a:t> нажатии на кнопку воспроизведения появляется модальное окно с </a:t>
            </a:r>
            <a:r>
              <a:rPr lang="ru-RU" dirty="0" err="1">
                <a:latin typeface="Sitka Text" pitchFamily="2" charset="0"/>
              </a:rPr>
              <a:t>видеороликом.Блок</a:t>
            </a:r>
            <a:r>
              <a:rPr lang="ru-RU" dirty="0">
                <a:latin typeface="Sitka Text" pitchFamily="2" charset="0"/>
              </a:rPr>
              <a:t> создан для визуальной демонстрации услуг компании и повышения доверия со стороны потенциальных клиентов.</a:t>
            </a:r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1A7E53A4-C51F-3301-5880-0AF9A281F6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006" y="524427"/>
            <a:ext cx="7618800" cy="572700"/>
          </a:xfrm>
        </p:spPr>
        <p:txBody>
          <a:bodyPr/>
          <a:lstStyle/>
          <a:p>
            <a:r>
              <a:rPr lang="ru-RU" sz="2400" b="1" kern="0" dirty="0">
                <a:effectLst/>
                <a:latin typeface="Arial Black" panose="020B0A04020102020204" pitchFamily="34" charset="0"/>
                <a:ea typeface="MS Mincho" panose="02020609040205080304" pitchFamily="49" charset="-128"/>
              </a:rPr>
              <a:t>Верстка </a:t>
            </a:r>
            <a:r>
              <a:rPr lang="en-US" sz="2400" b="1" kern="0" dirty="0">
                <a:effectLst/>
                <a:latin typeface="Arial Black" panose="020B0A04020102020204" pitchFamily="34" charset="0"/>
                <a:ea typeface="MS Mincho" panose="02020609040205080304" pitchFamily="49" charset="-128"/>
              </a:rPr>
              <a:t>HTML</a:t>
            </a:r>
            <a:r>
              <a:rPr lang="ru-RU" sz="2400" b="1" kern="0" dirty="0">
                <a:effectLst/>
                <a:latin typeface="Arial Black" panose="020B0A04020102020204" pitchFamily="34" charset="0"/>
                <a:ea typeface="MS Mincho" panose="02020609040205080304" pitchFamily="49" charset="-128"/>
              </a:rPr>
              <a:t> страницы</a:t>
            </a:r>
            <a:endParaRPr lang="ru-RU" sz="24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E4C1A64-F427-217A-D658-CA52060875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006" y="1503596"/>
            <a:ext cx="4396154" cy="167687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980B08A-8CD3-EFA5-2128-D516CD2677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Texturize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7006" y="3345775"/>
            <a:ext cx="4457814" cy="1402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304450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589778D3-225C-C50C-C6D1-34619CA7CC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2400" b="1" kern="0" dirty="0">
                <a:effectLst/>
                <a:latin typeface="Arial Black" panose="020B0A04020102020204" pitchFamily="34" charset="0"/>
                <a:ea typeface="MS Mincho" panose="02020609040205080304" pitchFamily="49" charset="-128"/>
              </a:rPr>
              <a:t>Верстка </a:t>
            </a:r>
            <a:r>
              <a:rPr lang="en-US" sz="2400" b="1" kern="0" dirty="0">
                <a:effectLst/>
                <a:latin typeface="Arial Black" panose="020B0A04020102020204" pitchFamily="34" charset="0"/>
                <a:ea typeface="MS Mincho" panose="02020609040205080304" pitchFamily="49" charset="-128"/>
              </a:rPr>
              <a:t>HTML</a:t>
            </a:r>
            <a:r>
              <a:rPr lang="ru-RU" sz="2400" b="1" kern="0" dirty="0">
                <a:effectLst/>
                <a:latin typeface="Arial Black" panose="020B0A04020102020204" pitchFamily="34" charset="0"/>
                <a:ea typeface="MS Mincho" panose="02020609040205080304" pitchFamily="49" charset="-128"/>
              </a:rPr>
              <a:t> страницы</a:t>
            </a:r>
            <a:endParaRPr lang="ru-RU" sz="2400" dirty="0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3A9FCC49-FD55-95B2-D7C5-F25DA427D9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0000" y="1093476"/>
            <a:ext cx="7704000" cy="3935723"/>
          </a:xfrm>
        </p:spPr>
        <p:txBody>
          <a:bodyPr/>
          <a:lstStyle/>
          <a:p>
            <a:pPr marL="152400" indent="0">
              <a:buNone/>
            </a:pPr>
            <a:r>
              <a:rPr lang="ru-RU" sz="1600" u="sng" dirty="0">
                <a:latin typeface="Sitka Text" pitchFamily="2" charset="0"/>
              </a:rPr>
              <a:t>Страница </a:t>
            </a:r>
            <a:r>
              <a:rPr lang="en-US" sz="1600" u="sng" dirty="0">
                <a:latin typeface="Sitka Text" pitchFamily="2" charset="0"/>
              </a:rPr>
              <a:t>“</a:t>
            </a:r>
            <a:r>
              <a:rPr lang="ru-RU" sz="1600" u="sng" dirty="0">
                <a:latin typeface="Sitka Text" pitchFamily="2" charset="0"/>
              </a:rPr>
              <a:t>О нас</a:t>
            </a:r>
            <a:r>
              <a:rPr lang="en-US" sz="1600" u="sng" dirty="0">
                <a:latin typeface="Sitka Text" pitchFamily="2" charset="0"/>
              </a:rPr>
              <a:t>”:</a:t>
            </a:r>
          </a:p>
          <a:p>
            <a:pPr marL="152400" indent="0">
              <a:buNone/>
            </a:pPr>
            <a:endParaRPr lang="en-US" sz="1600" u="sng" dirty="0">
              <a:latin typeface="Arial Black" panose="020B0A04020102020204" pitchFamily="34" charset="0"/>
            </a:endParaRPr>
          </a:p>
          <a:p>
            <a:pPr marL="152400" indent="0">
              <a:buNone/>
            </a:pPr>
            <a:r>
              <a:rPr lang="ru-RU" sz="1400" dirty="0">
                <a:latin typeface="Sitka Text" pitchFamily="2" charset="0"/>
              </a:rPr>
              <a:t>Страница "О нас" содержит информацию о компании, её истории и </a:t>
            </a:r>
            <a:r>
              <a:rPr lang="ru-RU" sz="1400" dirty="0" err="1">
                <a:latin typeface="Sitka Text" pitchFamily="2" charset="0"/>
              </a:rPr>
              <a:t>ценностях.Верхняя</a:t>
            </a:r>
            <a:r>
              <a:rPr lang="ru-RU" sz="1400" dirty="0">
                <a:latin typeface="Sitka Text" pitchFamily="2" charset="0"/>
              </a:rPr>
              <a:t> часть оформлена в виде </a:t>
            </a:r>
            <a:r>
              <a:rPr lang="ru-RU" sz="1400" dirty="0" err="1">
                <a:latin typeface="Sitka Text" pitchFamily="2" charset="0"/>
              </a:rPr>
              <a:t>hero</a:t>
            </a:r>
            <a:r>
              <a:rPr lang="ru-RU" sz="1400" dirty="0">
                <a:latin typeface="Sitka Text" pitchFamily="2" charset="0"/>
              </a:rPr>
              <a:t>-секции с фоном и основным </a:t>
            </a:r>
            <a:r>
              <a:rPr lang="ru-RU" sz="1400" dirty="0" err="1">
                <a:latin typeface="Sitka Text" pitchFamily="2" charset="0"/>
              </a:rPr>
              <a:t>посланием.Далее</a:t>
            </a:r>
            <a:r>
              <a:rPr lang="ru-RU" sz="1400" dirty="0">
                <a:latin typeface="Sitka Text" pitchFamily="2" charset="0"/>
              </a:rPr>
              <a:t> следуют блоки с описанием опыта работы, целей компании и </a:t>
            </a:r>
            <a:r>
              <a:rPr lang="ru-RU" sz="1400" dirty="0" err="1">
                <a:latin typeface="Sitka Text" pitchFamily="2" charset="0"/>
              </a:rPr>
              <a:t>достижений.Важной</a:t>
            </a:r>
            <a:r>
              <a:rPr lang="ru-RU" sz="1400" dirty="0">
                <a:latin typeface="Sitka Text" pitchFamily="2" charset="0"/>
              </a:rPr>
              <a:t> частью страницы является блок "Наша команда", где представлены руководители компании с фотографиями и краткой информацией о них.</a:t>
            </a:r>
            <a:endParaRPr lang="en-US" sz="1400" dirty="0">
              <a:latin typeface="Sitka Text" pitchFamily="2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65EAD89-0F92-B74F-2A58-A3640F463E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0541" y="3071967"/>
            <a:ext cx="4687556" cy="1626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744761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757FBA9-705A-21AE-02E7-A47A4D34C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2400" b="1" kern="0" dirty="0">
                <a:effectLst/>
                <a:latin typeface="Arial Black" panose="020B0A04020102020204" pitchFamily="34" charset="0"/>
                <a:ea typeface="MS Mincho" panose="02020609040205080304" pitchFamily="49" charset="-128"/>
              </a:rPr>
              <a:t>Верстка </a:t>
            </a:r>
            <a:r>
              <a:rPr lang="en-US" sz="2400" b="1" kern="0" dirty="0">
                <a:effectLst/>
                <a:latin typeface="Arial Black" panose="020B0A04020102020204" pitchFamily="34" charset="0"/>
                <a:ea typeface="MS Mincho" panose="02020609040205080304" pitchFamily="49" charset="-128"/>
              </a:rPr>
              <a:t>HTML</a:t>
            </a:r>
            <a:r>
              <a:rPr lang="ru-RU" sz="2400" b="1" kern="0" dirty="0">
                <a:effectLst/>
                <a:latin typeface="Arial Black" panose="020B0A04020102020204" pitchFamily="34" charset="0"/>
                <a:ea typeface="MS Mincho" panose="02020609040205080304" pitchFamily="49" charset="-128"/>
              </a:rPr>
              <a:t> страницы</a:t>
            </a:r>
            <a:endParaRPr lang="ru-RU" sz="2400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1B09EE1-5DFB-1EF1-A503-DC958E7B3C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9999" y="1061580"/>
            <a:ext cx="8162743" cy="3877243"/>
          </a:xfrm>
        </p:spPr>
        <p:txBody>
          <a:bodyPr/>
          <a:lstStyle/>
          <a:p>
            <a:pPr marL="152400" indent="0">
              <a:buNone/>
            </a:pPr>
            <a:r>
              <a:rPr lang="ru-RU" sz="1600" b="1" u="sng" dirty="0">
                <a:latin typeface="Sitka Text" pitchFamily="2" charset="0"/>
              </a:rPr>
              <a:t>Страница </a:t>
            </a:r>
            <a:r>
              <a:rPr lang="en-US" sz="1600" b="1" u="sng" dirty="0">
                <a:latin typeface="Sitka Text" pitchFamily="2" charset="0"/>
              </a:rPr>
              <a:t>“</a:t>
            </a:r>
            <a:r>
              <a:rPr lang="ru-RU" sz="1600" b="1" u="sng" dirty="0">
                <a:latin typeface="Sitka Text" pitchFamily="2" charset="0"/>
              </a:rPr>
              <a:t>Контакты</a:t>
            </a:r>
            <a:r>
              <a:rPr lang="en-US" sz="1600" b="1" u="sng" dirty="0">
                <a:latin typeface="Sitka Text" pitchFamily="2" charset="0"/>
              </a:rPr>
              <a:t>”:</a:t>
            </a:r>
          </a:p>
          <a:p>
            <a:pPr marL="152400" indent="0">
              <a:buNone/>
            </a:pPr>
            <a:endParaRPr lang="en-US" sz="1600" b="1" u="sng" dirty="0">
              <a:latin typeface="Sitka Text" pitchFamily="2" charset="0"/>
            </a:endParaRPr>
          </a:p>
          <a:p>
            <a:pPr marL="152400" indent="0">
              <a:buNone/>
            </a:pPr>
            <a:r>
              <a:rPr lang="ru-RU" sz="1400" dirty="0">
                <a:latin typeface="Sitka Text" pitchFamily="2" charset="0"/>
              </a:rPr>
              <a:t>Страница "Контакты" предназначена для быстрой связи пользователя с компанией.</a:t>
            </a:r>
          </a:p>
          <a:p>
            <a:pPr marL="152400" indent="0">
              <a:buNone/>
            </a:pPr>
            <a:r>
              <a:rPr lang="ru-RU" sz="1400" dirty="0">
                <a:latin typeface="Sitka Text" pitchFamily="2" charset="0"/>
              </a:rPr>
              <a:t>Она включает крупный заголовок, подзаголовок и карточки с основными способами связи: телефон, </a:t>
            </a:r>
            <a:r>
              <a:rPr lang="ru-RU" sz="1400" dirty="0" err="1">
                <a:latin typeface="Sitka Text" pitchFamily="2" charset="0"/>
              </a:rPr>
              <a:t>email</a:t>
            </a:r>
            <a:r>
              <a:rPr lang="ru-RU" sz="1400" dirty="0">
                <a:latin typeface="Sitka Text" pitchFamily="2" charset="0"/>
              </a:rPr>
              <a:t> и онлайн-</a:t>
            </a:r>
            <a:r>
              <a:rPr lang="ru-RU" sz="1400" dirty="0" err="1">
                <a:latin typeface="Sitka Text" pitchFamily="2" charset="0"/>
              </a:rPr>
              <a:t>чат.Также</a:t>
            </a:r>
            <a:r>
              <a:rPr lang="ru-RU" sz="1400" dirty="0">
                <a:latin typeface="Sitka Text" pitchFamily="2" charset="0"/>
              </a:rPr>
              <a:t> на странице размещена форма обратной связи, с помощью которой пользователь может отправить сообщение напрямую с сайта. Использование карты Google Maps позволяет показать физическое местоположение офиса, что повышает доверие клиентов.</a:t>
            </a:r>
            <a:endParaRPr lang="en-US" sz="1400" dirty="0">
              <a:latin typeface="Sitka Text" pitchFamily="2" charset="0"/>
            </a:endParaRPr>
          </a:p>
          <a:p>
            <a:pPr marL="152400" indent="0">
              <a:buNone/>
            </a:pPr>
            <a:endParaRPr lang="en-US" sz="1400" dirty="0">
              <a:latin typeface="Sitka Text" pitchFamily="2" charset="0"/>
            </a:endParaRPr>
          </a:p>
          <a:p>
            <a:pPr marL="152400" indent="0">
              <a:buNone/>
            </a:pPr>
            <a:endParaRPr lang="ru-RU" sz="1600" b="1" u="sng" dirty="0">
              <a:latin typeface="Arial Black" panose="020B0A04020102020204" pitchFamily="34" charset="0"/>
            </a:endParaRPr>
          </a:p>
          <a:p>
            <a:pPr marL="152400" indent="0">
              <a:buNone/>
            </a:pP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89BD568-84A3-2C96-E084-335B9D4C0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Texturize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04352" y="3047428"/>
            <a:ext cx="3461657" cy="161085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FDDE92C-D28B-1503-BA5B-B41169B3A0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Texturize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29201" y="3047428"/>
            <a:ext cx="3612381" cy="1610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157727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EB2E1A8-98FC-7FCE-7586-8BCB74583E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939" y="791541"/>
            <a:ext cx="3682276" cy="183838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7CBAE80-E702-311C-8E3E-20C8117EA6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0985" y="724748"/>
            <a:ext cx="3586582" cy="197196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E701859-8472-7EC9-874E-A1DCD010F4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9218" y="2872758"/>
            <a:ext cx="3890563" cy="154599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2C11181-D79E-E1AF-1593-023EAE913E43}"/>
              </a:ext>
            </a:extLst>
          </p:cNvPr>
          <p:cNvSpPr txBox="1"/>
          <p:nvPr/>
        </p:nvSpPr>
        <p:spPr>
          <a:xfrm>
            <a:off x="1193885" y="362346"/>
            <a:ext cx="164273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400" dirty="0">
                <a:solidFill>
                  <a:schemeClr val="tx1"/>
                </a:solidFill>
                <a:latin typeface="Sitka Text" pitchFamily="2" charset="0"/>
              </a:rPr>
              <a:t>(Рис</a:t>
            </a:r>
            <a:r>
              <a:rPr lang="en-US" sz="1400" dirty="0">
                <a:solidFill>
                  <a:schemeClr val="tx1"/>
                </a:solidFill>
                <a:latin typeface="Sitka Text" pitchFamily="2" charset="0"/>
              </a:rPr>
              <a:t>.4)</a:t>
            </a:r>
            <a:endParaRPr lang="ru-RU" dirty="0">
              <a:solidFill>
                <a:schemeClr val="tx1"/>
              </a:solidFill>
              <a:latin typeface="Sitka Text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A86D08-5DD9-F038-089F-115346E4955B}"/>
              </a:ext>
            </a:extLst>
          </p:cNvPr>
          <p:cNvSpPr txBox="1"/>
          <p:nvPr/>
        </p:nvSpPr>
        <p:spPr>
          <a:xfrm>
            <a:off x="5854176" y="295553"/>
            <a:ext cx="160019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400" dirty="0">
                <a:solidFill>
                  <a:schemeClr val="tx1"/>
                </a:solidFill>
                <a:latin typeface="Sitka Text" pitchFamily="2" charset="0"/>
              </a:rPr>
              <a:t>(Рис</a:t>
            </a:r>
            <a:r>
              <a:rPr lang="en-US" sz="1400" dirty="0">
                <a:solidFill>
                  <a:schemeClr val="tx1"/>
                </a:solidFill>
                <a:latin typeface="Sitka Text" pitchFamily="2" charset="0"/>
              </a:rPr>
              <a:t>.5)</a:t>
            </a:r>
            <a:endParaRPr lang="ru-RU" dirty="0">
              <a:solidFill>
                <a:schemeClr val="tx1"/>
              </a:solidFill>
              <a:latin typeface="Sitka Text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B831B74-4314-20F8-DB15-08792536A984}"/>
              </a:ext>
            </a:extLst>
          </p:cNvPr>
          <p:cNvSpPr txBox="1"/>
          <p:nvPr/>
        </p:nvSpPr>
        <p:spPr>
          <a:xfrm>
            <a:off x="3884053" y="4507698"/>
            <a:ext cx="100089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400" dirty="0">
                <a:solidFill>
                  <a:schemeClr val="tx1"/>
                </a:solidFill>
                <a:latin typeface="Sitka Text" pitchFamily="2" charset="0"/>
              </a:rPr>
              <a:t>(Рис</a:t>
            </a:r>
            <a:r>
              <a:rPr lang="en-US" sz="1400" dirty="0">
                <a:solidFill>
                  <a:schemeClr val="tx1"/>
                </a:solidFill>
                <a:latin typeface="Sitka Text" pitchFamily="2" charset="0"/>
              </a:rPr>
              <a:t>.3)</a:t>
            </a:r>
            <a:endParaRPr lang="ru-RU" dirty="0">
              <a:solidFill>
                <a:schemeClr val="tx1"/>
              </a:solidFill>
              <a:latin typeface="Sitka Tex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3933281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952CAF5-C436-1096-DF2A-06FA40AC2C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4734" y="359614"/>
            <a:ext cx="7704000" cy="572700"/>
          </a:xfrm>
        </p:spPr>
        <p:txBody>
          <a:bodyPr/>
          <a:lstStyle/>
          <a:p>
            <a:r>
              <a:rPr lang="ru-RU" sz="2400" b="1" kern="0" dirty="0">
                <a:effectLst/>
                <a:latin typeface="Arial Black" panose="020B0A04020102020204" pitchFamily="34" charset="0"/>
                <a:ea typeface="MS Mincho" panose="02020609040205080304" pitchFamily="49" charset="-128"/>
              </a:rPr>
              <a:t>Верстка </a:t>
            </a:r>
            <a:r>
              <a:rPr lang="en-US" sz="2400" b="1" kern="0" dirty="0">
                <a:effectLst/>
                <a:latin typeface="Arial Black" panose="020B0A04020102020204" pitchFamily="34" charset="0"/>
                <a:ea typeface="MS Mincho" panose="02020609040205080304" pitchFamily="49" charset="-128"/>
              </a:rPr>
              <a:t>HTML</a:t>
            </a:r>
            <a:r>
              <a:rPr lang="ru-RU" sz="2400" b="1" kern="0" dirty="0">
                <a:effectLst/>
                <a:latin typeface="Arial Black" panose="020B0A04020102020204" pitchFamily="34" charset="0"/>
                <a:ea typeface="MS Mincho" panose="02020609040205080304" pitchFamily="49" charset="-128"/>
              </a:rPr>
              <a:t> страницы</a:t>
            </a:r>
            <a:endParaRPr lang="ru-RU" sz="2400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D0A73AE-B680-4856-215B-06FB48C82E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4734" y="1017725"/>
            <a:ext cx="7704000" cy="3416400"/>
          </a:xfrm>
        </p:spPr>
        <p:txBody>
          <a:bodyPr/>
          <a:lstStyle/>
          <a:p>
            <a:pPr marL="152400" indent="0">
              <a:buNone/>
            </a:pPr>
            <a:r>
              <a:rPr lang="ru-RU" sz="1600" u="sng" dirty="0">
                <a:latin typeface="Sitka Text" pitchFamily="2" charset="0"/>
              </a:rPr>
              <a:t>Страница </a:t>
            </a:r>
            <a:r>
              <a:rPr lang="en-US" sz="1600" u="sng" dirty="0">
                <a:latin typeface="Sitka Text" pitchFamily="2" charset="0"/>
              </a:rPr>
              <a:t>“</a:t>
            </a:r>
            <a:r>
              <a:rPr lang="ru-RU" sz="1600" u="sng" dirty="0">
                <a:latin typeface="Sitka Text" pitchFamily="2" charset="0"/>
              </a:rPr>
              <a:t>Магазин</a:t>
            </a:r>
            <a:r>
              <a:rPr lang="en-US" sz="1600" u="sng" dirty="0">
                <a:latin typeface="Sitka Text" pitchFamily="2" charset="0"/>
              </a:rPr>
              <a:t>”:</a:t>
            </a:r>
          </a:p>
          <a:p>
            <a:pPr marL="152400" indent="0">
              <a:buNone/>
            </a:pPr>
            <a:endParaRPr lang="en-US" sz="1600" u="sng" dirty="0">
              <a:latin typeface="Sitka Text" pitchFamily="2" charset="0"/>
            </a:endParaRPr>
          </a:p>
          <a:p>
            <a:pPr marL="152400" indent="0">
              <a:buNone/>
            </a:pPr>
            <a:r>
              <a:rPr lang="ru-RU" sz="1400" dirty="0">
                <a:latin typeface="Sitka Text" pitchFamily="2" charset="0"/>
              </a:rPr>
              <a:t>Страница "Магазин" представляет собой каталог товаров: телевизоров, приставок и </a:t>
            </a:r>
            <a:r>
              <a:rPr lang="ru-RU" sz="1400" dirty="0" err="1">
                <a:latin typeface="Sitka Text" pitchFamily="2" charset="0"/>
              </a:rPr>
              <a:t>аксессуаров.Пользователь</a:t>
            </a:r>
            <a:r>
              <a:rPr lang="ru-RU" sz="1400" dirty="0">
                <a:latin typeface="Sitka Text" pitchFamily="2" charset="0"/>
              </a:rPr>
              <a:t> может просматривать товары, искать их через поисковую строку и фильтровать по категориям и </a:t>
            </a:r>
            <a:r>
              <a:rPr lang="ru-RU" sz="1400" dirty="0" err="1">
                <a:latin typeface="Sitka Text" pitchFamily="2" charset="0"/>
              </a:rPr>
              <a:t>цене.Для</a:t>
            </a:r>
            <a:r>
              <a:rPr lang="ru-RU" sz="1400" dirty="0">
                <a:latin typeface="Sitka Text" pitchFamily="2" charset="0"/>
              </a:rPr>
              <a:t> каждого товара отображаются изображение, краткое описание, цена и рейтинг покупателей.</a:t>
            </a:r>
            <a:endParaRPr lang="en-US" sz="1400" dirty="0">
              <a:latin typeface="Sitka Text" pitchFamily="2" charset="0"/>
            </a:endParaRPr>
          </a:p>
          <a:p>
            <a:pPr marL="152400" indent="0">
              <a:buNone/>
            </a:pPr>
            <a:endParaRPr lang="ru-RU" sz="1400" dirty="0">
              <a:latin typeface="Consolas" panose="020B0609020204030204" pitchFamily="49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A457660-90F2-8E14-10CC-2C9D6E10FF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007" y="2661157"/>
            <a:ext cx="4122755" cy="151617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7A5B192-086A-A90E-BD9E-E1495B1438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0878" y="2572812"/>
            <a:ext cx="2193208" cy="164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977178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0FA7691-85AA-4B42-CAF2-3671D5D5FA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430" y="496138"/>
            <a:ext cx="7704000" cy="572700"/>
          </a:xfrm>
        </p:spPr>
        <p:txBody>
          <a:bodyPr/>
          <a:lstStyle/>
          <a:p>
            <a:r>
              <a:rPr lang="ru-RU" sz="2400" b="1" dirty="0">
                <a:latin typeface="Arial Black" panose="020B0A04020102020204" pitchFamily="34" charset="0"/>
              </a:rPr>
              <a:t>Использование </a:t>
            </a:r>
            <a:r>
              <a:rPr lang="en-US" sz="2400" b="1" dirty="0">
                <a:latin typeface="Arial Black" panose="020B0A04020102020204" pitchFamily="34" charset="0"/>
              </a:rPr>
              <a:t>CSS </a:t>
            </a:r>
            <a:r>
              <a:rPr lang="ru-RU" sz="2400" b="1" dirty="0">
                <a:latin typeface="Arial Black" panose="020B0A04020102020204" pitchFamily="34" charset="0"/>
              </a:rPr>
              <a:t>в проекте</a:t>
            </a:r>
            <a:br>
              <a:rPr lang="ru-RU" b="1" dirty="0"/>
            </a:b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B21BBFB-9917-227B-1388-919D6AC2B3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3658" y="1219374"/>
            <a:ext cx="4982113" cy="3427988"/>
          </a:xfrm>
        </p:spPr>
        <p:txBody>
          <a:bodyPr/>
          <a:lstStyle/>
          <a:p>
            <a:pPr marL="152400" indent="0">
              <a:buNone/>
            </a:pPr>
            <a:r>
              <a:rPr lang="ru-RU" sz="1400" dirty="0">
                <a:latin typeface="Sitka Text" pitchFamily="2" charset="0"/>
              </a:rPr>
              <a:t>Стили CSS в проекте разделены на несколько файлов для удобства работы и поддержки.</a:t>
            </a:r>
            <a:r>
              <a:rPr lang="en-US" sz="1400" dirty="0">
                <a:latin typeface="Sitka Text" pitchFamily="2" charset="0"/>
              </a:rPr>
              <a:t>  </a:t>
            </a:r>
            <a:r>
              <a:rPr lang="ru-RU" sz="1400" dirty="0">
                <a:latin typeface="Sitka Text" pitchFamily="2" charset="0"/>
              </a:rPr>
              <a:t>Основной файл styles.css отвечает за базовую стилизацию сайта: шрифты, цвета, отступы, анимации.</a:t>
            </a:r>
            <a:r>
              <a:rPr lang="en-US" sz="1400" dirty="0">
                <a:latin typeface="Sitka Text" pitchFamily="2" charset="0"/>
              </a:rPr>
              <a:t> </a:t>
            </a:r>
            <a:r>
              <a:rPr lang="ru-RU" sz="1400" dirty="0">
                <a:latin typeface="Sitka Text" pitchFamily="2" charset="0"/>
              </a:rPr>
              <a:t>Дополнительные файлы (about.css, shop.css) подключаются только на нужных страницах.</a:t>
            </a:r>
            <a:r>
              <a:rPr lang="en-US" sz="1400" dirty="0">
                <a:latin typeface="Sitka Text" pitchFamily="2" charset="0"/>
              </a:rPr>
              <a:t> </a:t>
            </a:r>
            <a:r>
              <a:rPr lang="ru-RU" sz="1400" dirty="0">
                <a:latin typeface="Sitka Text" pitchFamily="2" charset="0"/>
              </a:rPr>
              <a:t>Использование отдельных файлов улучшает читаемость кода и ускоряет загрузку страниц.</a:t>
            </a:r>
          </a:p>
          <a:p>
            <a:pPr marL="152400" indent="0">
              <a:buNone/>
            </a:pPr>
            <a:endParaRPr lang="ru-RU" dirty="0">
              <a:latin typeface="Sitka Text" pitchFamily="2" charset="0"/>
            </a:endParaRPr>
          </a:p>
          <a:p>
            <a:pPr marL="152400" indent="0">
              <a:buNone/>
            </a:pPr>
            <a:r>
              <a:rPr lang="ru-RU" sz="1400" dirty="0">
                <a:latin typeface="Sitka Text" pitchFamily="2" charset="0"/>
              </a:rPr>
              <a:t>С кодами для </a:t>
            </a:r>
            <a:r>
              <a:rPr lang="en-US" sz="1400" dirty="0">
                <a:latin typeface="Sitka Text" pitchFamily="2" charset="0"/>
              </a:rPr>
              <a:t>‘</a:t>
            </a:r>
            <a:r>
              <a:rPr lang="en-US" sz="1400" dirty="0" err="1">
                <a:latin typeface="Sitka Text" pitchFamily="2" charset="0"/>
              </a:rPr>
              <a:t>css</a:t>
            </a:r>
            <a:r>
              <a:rPr lang="en-US" sz="1400" dirty="0">
                <a:latin typeface="Sitka Text" pitchFamily="2" charset="0"/>
              </a:rPr>
              <a:t>’</a:t>
            </a:r>
            <a:r>
              <a:rPr lang="ru-RU" sz="1400" dirty="0">
                <a:latin typeface="Sitka Text" pitchFamily="2" charset="0"/>
              </a:rPr>
              <a:t> можете ознакомиться на </a:t>
            </a:r>
            <a:r>
              <a:rPr lang="en-US" sz="1400" b="1" u="sng" dirty="0" err="1">
                <a:latin typeface="Sitka Text" pitchFamily="2" charset="0"/>
              </a:rPr>
              <a:t>github</a:t>
            </a:r>
            <a:r>
              <a:rPr lang="en-US" sz="1400" dirty="0">
                <a:latin typeface="Sitka Text" pitchFamily="2" charset="0"/>
              </a:rPr>
              <a:t> </a:t>
            </a:r>
            <a:r>
              <a:rPr lang="ru-RU" sz="1400" u="sng" dirty="0">
                <a:solidFill>
                  <a:srgbClr val="0563C1"/>
                </a:solidFill>
                <a:effectLst/>
                <a:latin typeface="Sitka Text" pitchFamily="2" charset="0"/>
                <a:ea typeface="MS Mincho" panose="02020609040205080304" pitchFamily="49" charset="-128"/>
                <a:hlinkClick r:id="rId2"/>
              </a:rPr>
              <a:t>https://github.com/shalbuzz/Kursovaya.git</a:t>
            </a:r>
            <a:endParaRPr lang="ru-RU" sz="1400" dirty="0">
              <a:effectLst/>
              <a:latin typeface="Sitka Text" pitchFamily="2" charset="0"/>
              <a:ea typeface="MS Mincho" panose="02020609040205080304" pitchFamily="49" charset="-128"/>
            </a:endParaRPr>
          </a:p>
          <a:p>
            <a:pPr marL="152400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152400" indent="0">
              <a:buNone/>
            </a:pPr>
            <a:endParaRPr lang="ru-RU" sz="1600" u="sng" dirty="0">
              <a:latin typeface="Arial Black" panose="020B0A04020102020204" pitchFamily="34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D9A8B32-CB13-8D35-724D-0AD287C97B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2583" y="1334096"/>
            <a:ext cx="2642717" cy="2680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578148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85A2639-902F-74F6-64D0-19A16B657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2400" b="1" dirty="0">
                <a:latin typeface="Arial Black" panose="020B0A04020102020204" pitchFamily="34" charset="0"/>
              </a:rPr>
              <a:t>Использование </a:t>
            </a:r>
            <a:r>
              <a:rPr lang="en-US" sz="2400" dirty="0">
                <a:latin typeface="Arial Black" panose="020B0A04020102020204" pitchFamily="34" charset="0"/>
              </a:rPr>
              <a:t>JavaScript</a:t>
            </a:r>
            <a:r>
              <a:rPr lang="en-US" sz="2400" b="1" dirty="0">
                <a:latin typeface="Arial Black" panose="020B0A04020102020204" pitchFamily="34" charset="0"/>
              </a:rPr>
              <a:t> </a:t>
            </a:r>
            <a:r>
              <a:rPr lang="ru-RU" sz="2400" b="1" dirty="0">
                <a:latin typeface="Arial Black" panose="020B0A04020102020204" pitchFamily="34" charset="0"/>
              </a:rPr>
              <a:t>в проекте</a:t>
            </a:r>
            <a:endParaRPr lang="ru-RU" sz="2400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69C887D-5636-A475-08EB-67EE84FBFF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ru-RU" sz="1400" b="1" u="sng" dirty="0">
                <a:latin typeface="Sitka Text" pitchFamily="2" charset="0"/>
              </a:rPr>
              <a:t>JavaScript</a:t>
            </a:r>
            <a:r>
              <a:rPr lang="ru-RU" sz="1400" dirty="0">
                <a:latin typeface="Sitka Text" pitchFamily="2" charset="0"/>
              </a:rPr>
              <a:t> сыграл важную роль в оживлении проекта и повышении удобства</a:t>
            </a:r>
            <a:endParaRPr lang="en-US" sz="1400" dirty="0">
              <a:latin typeface="Sitka Text" pitchFamily="2" charset="0"/>
            </a:endParaRPr>
          </a:p>
          <a:p>
            <a:pPr>
              <a:buNone/>
            </a:pPr>
            <a:r>
              <a:rPr lang="ru-RU" sz="1400" dirty="0">
                <a:latin typeface="Sitka Text" pitchFamily="2" charset="0"/>
              </a:rPr>
              <a:t>взаимодействия с пользователем.</a:t>
            </a:r>
            <a:endParaRPr lang="en-US" sz="1400" dirty="0">
              <a:latin typeface="Sitka Text" pitchFamily="2" charset="0"/>
            </a:endParaRPr>
          </a:p>
          <a:p>
            <a:pPr>
              <a:buNone/>
            </a:pPr>
            <a:endParaRPr lang="en-US" sz="1400" dirty="0">
              <a:latin typeface="Sitka Text" pitchFamily="2" charset="0"/>
            </a:endParaRPr>
          </a:p>
          <a:p>
            <a:pPr>
              <a:buNone/>
            </a:pPr>
            <a:r>
              <a:rPr lang="ru-RU" sz="1400" dirty="0">
                <a:latin typeface="Sitka Text" pitchFamily="2" charset="0"/>
              </a:rPr>
              <a:t>С его помощью были реализованы динамические элементы интерфейса: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1400" dirty="0">
                <a:latin typeface="Sitka Text" pitchFamily="2" charset="0"/>
              </a:rPr>
              <a:t>переключение слайдов на главной странице;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1400" dirty="0">
                <a:latin typeface="Sitka Text" pitchFamily="2" charset="0"/>
              </a:rPr>
              <a:t>плавные анимации при скроллинге страниц;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1400" dirty="0">
                <a:latin typeface="Sitka Text" pitchFamily="2" charset="0"/>
              </a:rPr>
              <a:t>модальные окна для просмотра видео и уведомлений.</a:t>
            </a:r>
            <a:endParaRPr lang="en-US" sz="1400" dirty="0">
              <a:latin typeface="Sitka Text" pitchFamily="2" charset="0"/>
            </a:endParaRPr>
          </a:p>
          <a:p>
            <a:pPr marL="152400" indent="0">
              <a:buNone/>
            </a:pPr>
            <a:r>
              <a:rPr lang="en-US" sz="1400" dirty="0">
                <a:latin typeface="Sitka Text" pitchFamily="2" charset="0"/>
              </a:rPr>
              <a:t> </a:t>
            </a:r>
            <a:br>
              <a:rPr lang="ru-RU" sz="1400" dirty="0">
                <a:latin typeface="Sitka Text" pitchFamily="2" charset="0"/>
              </a:rPr>
            </a:br>
            <a:r>
              <a:rPr lang="ru-RU" sz="1400" dirty="0">
                <a:latin typeface="Sitka Text" pitchFamily="2" charset="0"/>
              </a:rPr>
              <a:t>Также JavaScript использовался для обработки отправки форм и мгновенного отображения всплывающих сообщений через Toastify.js</a:t>
            </a:r>
            <a:r>
              <a:rPr lang="en-US" sz="1400" dirty="0">
                <a:latin typeface="Sitka Text" pitchFamily="2" charset="0"/>
              </a:rPr>
              <a:t>, </a:t>
            </a:r>
            <a:r>
              <a:rPr lang="ru-RU" sz="1400" dirty="0">
                <a:latin typeface="Sitka Text" pitchFamily="2" charset="0"/>
              </a:rPr>
              <a:t>а также </a:t>
            </a:r>
            <a:r>
              <a:rPr lang="en-US" sz="1400" dirty="0">
                <a:latin typeface="Sitka Text" pitchFamily="2" charset="0"/>
              </a:rPr>
              <a:t>Bootstrap, </a:t>
            </a:r>
            <a:r>
              <a:rPr lang="ru-RU" sz="1400" dirty="0">
                <a:latin typeface="Sitka Text" pitchFamily="2" charset="0"/>
              </a:rPr>
              <a:t>для модальных окон</a:t>
            </a:r>
            <a:r>
              <a:rPr lang="en-US" sz="1400" dirty="0">
                <a:latin typeface="Sitka Text" pitchFamily="2" charset="0"/>
              </a:rPr>
              <a:t>,</a:t>
            </a:r>
            <a:r>
              <a:rPr lang="ru-RU" sz="1400" dirty="0">
                <a:latin typeface="Sitka Text" pitchFamily="2" charset="0"/>
              </a:rPr>
              <a:t> навигации</a:t>
            </a:r>
            <a:r>
              <a:rPr lang="en-US" sz="1400" dirty="0">
                <a:latin typeface="Sitka Text" pitchFamily="2" charset="0"/>
              </a:rPr>
              <a:t>, Swiper, </a:t>
            </a:r>
            <a:r>
              <a:rPr lang="ru-RU" sz="1400" dirty="0">
                <a:latin typeface="Sitka Text" pitchFamily="2" charset="0"/>
              </a:rPr>
              <a:t>для адаптивных слайдеров.</a:t>
            </a:r>
            <a:br>
              <a:rPr lang="ru-RU" sz="1400" dirty="0">
                <a:latin typeface="Sitka Text" pitchFamily="2" charset="0"/>
              </a:rPr>
            </a:b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7754975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C6ABBC8-1517-E5FB-4E72-298156C511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8258" y="463889"/>
            <a:ext cx="7704000" cy="572700"/>
          </a:xfrm>
        </p:spPr>
        <p:txBody>
          <a:bodyPr/>
          <a:lstStyle/>
          <a:p>
            <a:r>
              <a:rPr lang="ru-RU" sz="2400" b="1" dirty="0">
                <a:latin typeface="Arial Black" panose="020B0A04020102020204" pitchFamily="34" charset="0"/>
              </a:rPr>
              <a:t>Использование </a:t>
            </a:r>
            <a:r>
              <a:rPr lang="en-US" sz="2400" dirty="0">
                <a:latin typeface="Arial Black" panose="020B0A04020102020204" pitchFamily="34" charset="0"/>
              </a:rPr>
              <a:t>JavaScript</a:t>
            </a:r>
            <a:r>
              <a:rPr lang="en-US" sz="2400" b="1" dirty="0">
                <a:latin typeface="Arial Black" panose="020B0A04020102020204" pitchFamily="34" charset="0"/>
              </a:rPr>
              <a:t> </a:t>
            </a:r>
            <a:r>
              <a:rPr lang="ru-RU" sz="2400" b="1" dirty="0">
                <a:latin typeface="Arial Black" panose="020B0A04020102020204" pitchFamily="34" charset="0"/>
              </a:rPr>
              <a:t>в проекте</a:t>
            </a:r>
            <a:endParaRPr lang="ru-RU" sz="2400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9694E88-7460-8FB6-5E6A-F4B704E41B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4831" y="1160486"/>
            <a:ext cx="8207960" cy="3290934"/>
          </a:xfrm>
        </p:spPr>
        <p:txBody>
          <a:bodyPr/>
          <a:lstStyle/>
          <a:p>
            <a:pPr marL="152400" indent="0">
              <a:buNone/>
            </a:pPr>
            <a:r>
              <a:rPr lang="ru-RU" sz="1600" b="1" u="sng" dirty="0">
                <a:latin typeface="Arial Black" panose="020B0A04020102020204" pitchFamily="34" charset="0"/>
              </a:rPr>
              <a:t>Функционал поиска и фильтрации</a:t>
            </a:r>
            <a:r>
              <a:rPr lang="en-US" sz="1600" b="1" u="sng" dirty="0">
                <a:latin typeface="Arial Black" panose="020B0A04020102020204" pitchFamily="34" charset="0"/>
              </a:rPr>
              <a:t>:</a:t>
            </a:r>
          </a:p>
          <a:p>
            <a:pPr marL="152400" indent="0">
              <a:buNone/>
            </a:pPr>
            <a:endParaRPr lang="en-US" sz="1600" b="1" u="sng" dirty="0"/>
          </a:p>
          <a:p>
            <a:pPr marL="152400" indent="0">
              <a:buNone/>
            </a:pPr>
            <a:r>
              <a:rPr lang="ru-RU" sz="1400" b="1" u="sng" dirty="0"/>
              <a:t>Рассмотрим самые важные части</a:t>
            </a:r>
            <a:r>
              <a:rPr lang="en-US" sz="1400" b="1" u="sng" dirty="0"/>
              <a:t>, </a:t>
            </a:r>
            <a:r>
              <a:rPr lang="ru-RU" sz="1400" b="1" u="sng" dirty="0"/>
              <a:t>где мы использовали функционал</a:t>
            </a:r>
            <a:r>
              <a:rPr lang="en-US" sz="1400" b="1" u="sng" dirty="0"/>
              <a:t>:</a:t>
            </a:r>
            <a:endParaRPr lang="ru-RU" sz="1400" b="1" u="sng" dirty="0"/>
          </a:p>
          <a:p>
            <a:pPr marL="152400" indent="0">
              <a:buNone/>
            </a:pPr>
            <a:endParaRPr lang="en-US" sz="1400" b="1" u="sng" dirty="0"/>
          </a:p>
          <a:p>
            <a:pPr marL="152400" indent="0">
              <a:buNone/>
            </a:pPr>
            <a:r>
              <a:rPr lang="ru-RU" sz="1400" dirty="0">
                <a:latin typeface="Sitka Text" pitchFamily="2" charset="0"/>
              </a:rPr>
              <a:t>В "Магазине" реализована удобная строка поиска, которая позволяет быстро находить</a:t>
            </a:r>
          </a:p>
          <a:p>
            <a:pPr marL="152400" indent="0">
              <a:buNone/>
            </a:pPr>
            <a:r>
              <a:rPr lang="ru-RU" sz="1400" dirty="0">
                <a:latin typeface="Sitka Text" pitchFamily="2" charset="0"/>
              </a:rPr>
              <a:t>нужные товары по ключевым словам.</a:t>
            </a:r>
          </a:p>
          <a:p>
            <a:pPr marL="152400" indent="0">
              <a:buNone/>
            </a:pPr>
            <a:r>
              <a:rPr lang="ru-RU" sz="1400" dirty="0">
                <a:latin typeface="Sitka Text" pitchFamily="2" charset="0"/>
              </a:rPr>
              <a:t>Также доступны фильтры: по категории товаров (например, телевизоры, приставки) и по ценовому диапазону.</a:t>
            </a:r>
          </a:p>
          <a:p>
            <a:pPr marL="152400" indent="0">
              <a:buNone/>
            </a:pPr>
            <a:br>
              <a:rPr lang="ru-RU" sz="1400" dirty="0">
                <a:latin typeface="Sitka Text" pitchFamily="2" charset="0"/>
              </a:rPr>
            </a:br>
            <a:r>
              <a:rPr lang="ru-RU" sz="1400" dirty="0">
                <a:latin typeface="Sitka Text" pitchFamily="2" charset="0"/>
              </a:rPr>
              <a:t>С кодами для </a:t>
            </a:r>
            <a:r>
              <a:rPr lang="en-US" sz="1400" dirty="0">
                <a:latin typeface="Sitka Text" pitchFamily="2" charset="0"/>
              </a:rPr>
              <a:t>‘</a:t>
            </a:r>
            <a:r>
              <a:rPr lang="en-US" sz="1400" dirty="0" err="1">
                <a:latin typeface="Sitka Text" pitchFamily="2" charset="0"/>
              </a:rPr>
              <a:t>js</a:t>
            </a:r>
            <a:r>
              <a:rPr lang="en-US" sz="1400" dirty="0">
                <a:latin typeface="Sitka Text" pitchFamily="2" charset="0"/>
              </a:rPr>
              <a:t>’</a:t>
            </a:r>
            <a:r>
              <a:rPr lang="ru-RU" sz="1400" dirty="0">
                <a:latin typeface="Sitka Text" pitchFamily="2" charset="0"/>
              </a:rPr>
              <a:t> можете ознакомиться на </a:t>
            </a:r>
            <a:r>
              <a:rPr lang="en-US" sz="1400" b="1" u="sng" dirty="0" err="1">
                <a:latin typeface="Sitka Text" pitchFamily="2" charset="0"/>
              </a:rPr>
              <a:t>github</a:t>
            </a:r>
            <a:r>
              <a:rPr lang="en-US" sz="1400" dirty="0">
                <a:latin typeface="Sitka Text" pitchFamily="2" charset="0"/>
              </a:rPr>
              <a:t> </a:t>
            </a:r>
            <a:r>
              <a:rPr lang="ru-RU" sz="1400" u="sng" dirty="0">
                <a:solidFill>
                  <a:schemeClr val="accent2"/>
                </a:solidFill>
                <a:effectLst/>
                <a:latin typeface="Sitka Text" pitchFamily="2" charset="0"/>
                <a:ea typeface="MS Mincho" panose="02020609040205080304" pitchFamily="49" charset="-128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https://github.com/shalbuzz/Kursovaya.git</a:t>
            </a:r>
            <a:endParaRPr lang="ru-RU" sz="1400" dirty="0">
              <a:solidFill>
                <a:schemeClr val="accent2"/>
              </a:solidFill>
              <a:effectLst/>
              <a:latin typeface="Sitka Text" pitchFamily="2" charset="0"/>
              <a:ea typeface="MS Mincho" panose="02020609040205080304" pitchFamily="49" charset="-128"/>
            </a:endParaRPr>
          </a:p>
          <a:p>
            <a:pPr marL="152400" indent="0">
              <a:buNone/>
            </a:pPr>
            <a:endParaRPr lang="ru-RU" sz="1050" b="1" u="sng" dirty="0">
              <a:latin typeface="Consolas" panose="020B0609020204030204" pitchFamily="49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66FC333-C5DD-689C-6F4E-7D75F209AF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1738423" y="5330241"/>
            <a:ext cx="1772647" cy="61428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4FB39B2-FB61-7BAC-D28B-EAD24A5A23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258" y="3873361"/>
            <a:ext cx="1443037" cy="500062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74685B6-664A-7DF6-9BE2-0C0D90DE0D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0036" y="3927748"/>
            <a:ext cx="1467736" cy="465513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08C9B06-DED2-BE7D-A182-76D333864D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39338" y="3105141"/>
            <a:ext cx="2988625" cy="1755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578028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2AC5AF5-CE69-6F9C-0190-3A3132332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2400" b="1" dirty="0">
                <a:latin typeface="Arial Black" panose="020B0A04020102020204" pitchFamily="34" charset="0"/>
              </a:rPr>
              <a:t>Использование </a:t>
            </a:r>
            <a:r>
              <a:rPr lang="en-US" sz="2400" dirty="0">
                <a:latin typeface="Arial Black" panose="020B0A04020102020204" pitchFamily="34" charset="0"/>
              </a:rPr>
              <a:t>JavaScript</a:t>
            </a:r>
            <a:r>
              <a:rPr lang="en-US" sz="2400" b="1" dirty="0">
                <a:latin typeface="Arial Black" panose="020B0A04020102020204" pitchFamily="34" charset="0"/>
              </a:rPr>
              <a:t> </a:t>
            </a:r>
            <a:r>
              <a:rPr lang="ru-RU" sz="2400" b="1" dirty="0">
                <a:latin typeface="Arial Black" panose="020B0A04020102020204" pitchFamily="34" charset="0"/>
              </a:rPr>
              <a:t>в проекте</a:t>
            </a:r>
            <a:endParaRPr lang="ru-RU" sz="2400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EDCFDA6-AD19-B5E8-1FD1-6C9A4656C4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2400" indent="0">
              <a:buNone/>
            </a:pPr>
            <a:r>
              <a:rPr lang="ru-RU" sz="1400" dirty="0">
                <a:effectLst/>
                <a:latin typeface="Sitka Text" pitchFamily="2" charset="0"/>
                <a:ea typeface="Cormorant SemiBold" pitchFamily="2" charset="-52"/>
                <a:cs typeface="Cormorant SemiBold" pitchFamily="2" charset="-52"/>
              </a:rPr>
              <a:t>После того как мы добавили функциональность для ‘</a:t>
            </a:r>
            <a:r>
              <a:rPr lang="en-US" sz="1400" dirty="0">
                <a:effectLst/>
                <a:latin typeface="Sitka Text" pitchFamily="2" charset="0"/>
                <a:ea typeface="Cormorant SemiBold" pitchFamily="2" charset="-52"/>
                <a:cs typeface="Cormorant SemiBold" pitchFamily="2" charset="-52"/>
              </a:rPr>
              <a:t>shop</a:t>
            </a:r>
            <a:r>
              <a:rPr lang="ru-RU" sz="1400" dirty="0">
                <a:effectLst/>
                <a:latin typeface="Sitka Text" pitchFamily="2" charset="0"/>
                <a:ea typeface="Cormorant SemiBold" pitchFamily="2" charset="-52"/>
                <a:cs typeface="Cormorant SemiBold" pitchFamily="2" charset="-52"/>
              </a:rPr>
              <a:t>.</a:t>
            </a:r>
            <a:r>
              <a:rPr lang="en-US" sz="1400" dirty="0">
                <a:effectLst/>
                <a:latin typeface="Sitka Text" pitchFamily="2" charset="0"/>
                <a:ea typeface="Cormorant SemiBold" pitchFamily="2" charset="-52"/>
                <a:cs typeface="Cormorant SemiBold" pitchFamily="2" charset="-52"/>
              </a:rPr>
              <a:t>html</a:t>
            </a:r>
            <a:r>
              <a:rPr lang="ru-RU" sz="1400" dirty="0">
                <a:effectLst/>
                <a:latin typeface="Sitka Text" pitchFamily="2" charset="0"/>
                <a:ea typeface="Cormorant SemiBold" pitchFamily="2" charset="-52"/>
                <a:cs typeface="Cormorant SemiBold" pitchFamily="2" charset="-52"/>
              </a:rPr>
              <a:t>’ с помощью ‘</a:t>
            </a:r>
            <a:r>
              <a:rPr lang="en-US" sz="1400" dirty="0">
                <a:effectLst/>
                <a:latin typeface="Sitka Text" pitchFamily="2" charset="0"/>
                <a:ea typeface="Cormorant SemiBold" pitchFamily="2" charset="-52"/>
                <a:cs typeface="Cormorant SemiBold" pitchFamily="2" charset="-52"/>
              </a:rPr>
              <a:t>shop</a:t>
            </a:r>
            <a:r>
              <a:rPr lang="ru-RU" sz="1400" dirty="0">
                <a:effectLst/>
                <a:latin typeface="Sitka Text" pitchFamily="2" charset="0"/>
                <a:ea typeface="Cormorant SemiBold" pitchFamily="2" charset="-52"/>
                <a:cs typeface="Cormorant SemiBold" pitchFamily="2" charset="-52"/>
              </a:rPr>
              <a:t>.</a:t>
            </a:r>
            <a:r>
              <a:rPr lang="en-US" sz="1400" dirty="0" err="1">
                <a:effectLst/>
                <a:latin typeface="Sitka Text" pitchFamily="2" charset="0"/>
                <a:ea typeface="Cormorant SemiBold" pitchFamily="2" charset="-52"/>
                <a:cs typeface="Cormorant SemiBold" pitchFamily="2" charset="-52"/>
              </a:rPr>
              <a:t>js</a:t>
            </a:r>
            <a:r>
              <a:rPr lang="ru-RU" sz="1400" dirty="0">
                <a:effectLst/>
                <a:latin typeface="Sitka Text" pitchFamily="2" charset="0"/>
                <a:ea typeface="Cormorant SemiBold" pitchFamily="2" charset="-52"/>
                <a:cs typeface="Cormorant SemiBold" pitchFamily="2" charset="-52"/>
              </a:rPr>
              <a:t>’, возникает вопрос вот мы добавляем при нажатии на ‘</a:t>
            </a:r>
            <a:r>
              <a:rPr lang="en-US" sz="1400" dirty="0">
                <a:effectLst/>
                <a:latin typeface="Sitka Text" pitchFamily="2" charset="0"/>
                <a:ea typeface="Cormorant SemiBold" pitchFamily="2" charset="-52"/>
                <a:cs typeface="Cormorant SemiBold" pitchFamily="2" charset="-52"/>
              </a:rPr>
              <a:t>add</a:t>
            </a:r>
            <a:r>
              <a:rPr lang="ru-RU" sz="1400" dirty="0">
                <a:effectLst/>
                <a:latin typeface="Sitka Text" pitchFamily="2" charset="0"/>
                <a:ea typeface="Cormorant SemiBold" pitchFamily="2" charset="-52"/>
                <a:cs typeface="Cormorant SemiBold" pitchFamily="2" charset="-52"/>
              </a:rPr>
              <a:t>-</a:t>
            </a:r>
            <a:r>
              <a:rPr lang="en-US" sz="1400" dirty="0" err="1">
                <a:effectLst/>
                <a:latin typeface="Sitka Text" pitchFamily="2" charset="0"/>
                <a:ea typeface="Cormorant SemiBold" pitchFamily="2" charset="-52"/>
                <a:cs typeface="Cormorant SemiBold" pitchFamily="2" charset="-52"/>
              </a:rPr>
              <a:t>toCart</a:t>
            </a:r>
            <a:r>
              <a:rPr lang="ru-RU" sz="1400" dirty="0">
                <a:effectLst/>
                <a:latin typeface="Sitka Text" pitchFamily="2" charset="0"/>
                <a:ea typeface="Cormorant SemiBold" pitchFamily="2" charset="-52"/>
                <a:cs typeface="Cormorant SemiBold" pitchFamily="2" charset="-52"/>
              </a:rPr>
              <a:t>’, сохраняет избранные товары в </a:t>
            </a:r>
            <a:r>
              <a:rPr lang="en-US" sz="1400" dirty="0" err="1">
                <a:effectLst/>
                <a:latin typeface="Sitka Text" pitchFamily="2" charset="0"/>
                <a:ea typeface="Cormorant SemiBold" pitchFamily="2" charset="-52"/>
                <a:cs typeface="Cormorant SemiBold" pitchFamily="2" charset="-52"/>
              </a:rPr>
              <a:t>localstorage</a:t>
            </a:r>
            <a:r>
              <a:rPr lang="ru-RU" sz="1400" dirty="0">
                <a:effectLst/>
                <a:latin typeface="Sitka Text" pitchFamily="2" charset="0"/>
                <a:ea typeface="Cormorant SemiBold" pitchFamily="2" charset="-52"/>
                <a:cs typeface="Cormorant SemiBold" pitchFamily="2" charset="-52"/>
              </a:rPr>
              <a:t>, с этим мы разобрались, но вот как визуализировать товары которые мы добавили, и тут мы переходим к тому что для чего нам была нужна 5-ая страница, чтобы показывать товары, добавлять, удалять, увеличивать количество и т.д.</a:t>
            </a:r>
            <a:endParaRPr lang="ru-RU" dirty="0">
              <a:latin typeface="Sitka Text" pitchFamily="2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F9F409F-7178-3636-9260-AC3582568F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5241" y="2709639"/>
            <a:ext cx="3105150" cy="42862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9B5C62E-4E31-EB42-0505-D05A618B45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848" y="2759336"/>
            <a:ext cx="3288871" cy="1814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715920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3"/>
          <p:cNvSpPr txBox="1">
            <a:spLocks noGrp="1"/>
          </p:cNvSpPr>
          <p:nvPr>
            <p:ph type="title"/>
          </p:nvPr>
        </p:nvSpPr>
        <p:spPr>
          <a:xfrm>
            <a:off x="566211" y="221802"/>
            <a:ext cx="7618500" cy="69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>
                <a:latin typeface="Arial Black" panose="020B0A04020102020204" pitchFamily="34" charset="0"/>
              </a:rPr>
              <a:t>РЕЗУЛЬТАТ</a:t>
            </a:r>
            <a:endParaRPr lang="en-US" sz="2800" dirty="0">
              <a:latin typeface="Arial Black" panose="020B0A04020102020204" pitchFamily="34" charset="0"/>
            </a:endParaRPr>
          </a:p>
        </p:txBody>
      </p:sp>
      <p:sp>
        <p:nvSpPr>
          <p:cNvPr id="173" name="Google Shape;173;p33"/>
          <p:cNvSpPr txBox="1">
            <a:spLocks noGrp="1"/>
          </p:cNvSpPr>
          <p:nvPr>
            <p:ph type="body" idx="1"/>
          </p:nvPr>
        </p:nvSpPr>
        <p:spPr>
          <a:xfrm>
            <a:off x="673012" y="920202"/>
            <a:ext cx="7320452" cy="40014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dirty="0">
                <a:latin typeface="Sitka Text" pitchFamily="2" charset="0"/>
              </a:rPr>
              <a:t>В ходе выполнения курсовой работы были изучены основные принципы разработки веб-сайтов, а также внедрены различные функциональные элементы: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ru-RU" sz="1400" dirty="0">
              <a:latin typeface="Sitka Text" pitchFamily="2" charset="0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dirty="0">
                <a:latin typeface="Sitka Text" pitchFamily="2" charset="0"/>
              </a:rPr>
              <a:t>1. Создана веб-страница с использованием HTML.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dirty="0">
                <a:latin typeface="Sitka Text" pitchFamily="2" charset="0"/>
              </a:rPr>
              <a:t>2. Стили были реализованы с помощью CSS.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dirty="0">
                <a:latin typeface="Sitka Text" pitchFamily="2" charset="0"/>
              </a:rPr>
              <a:t>3. Разработана адаптивная веб-страница с применением медиа-запросов.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dirty="0">
                <a:latin typeface="Sitka Text" pitchFamily="2" charset="0"/>
              </a:rPr>
              <a:t>4. Добавлена динамическая функциональность с помощью JavaScript для улучшения взаимодействия с пользователем.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ru-RU" sz="1400" dirty="0">
              <a:latin typeface="Sitka Text" pitchFamily="2" charset="0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dirty="0">
                <a:latin typeface="Sitka Text" pitchFamily="2" charset="0"/>
              </a:rPr>
              <a:t>В результате была разработана современная и функциональная веб-страница, которая соответствует требованиям заказчиков, удобна в использовании и отвечает актуальным тенденциям веб-дизайна. </a:t>
            </a:r>
            <a:endParaRPr lang="en-US" sz="1400" dirty="0">
              <a:latin typeface="Sitka Text" pitchFamily="2" charset="0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>
              <a:latin typeface="Sitka Text" pitchFamily="2" charset="0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dirty="0">
                <a:latin typeface="Sitka Text" pitchFamily="2" charset="0"/>
              </a:rPr>
              <a:t>Ссылка на веб-страницу: </a:t>
            </a:r>
            <a:r>
              <a:rPr lang="ru-RU" sz="1400" dirty="0">
                <a:solidFill>
                  <a:schemeClr val="accent2"/>
                </a:solidFill>
                <a:latin typeface="Sitka Text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https://github.com/shalbuzz/Kursovaya.git</a:t>
            </a:r>
            <a:endParaRPr lang="ru-RU" sz="1400" dirty="0">
              <a:solidFill>
                <a:schemeClr val="accent2"/>
              </a:solidFill>
              <a:latin typeface="Sitka Text" pitchFamily="2" charset="0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72984C46-D08B-4E82-BEA3-5719E4083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2400" b="1" dirty="0">
                <a:effectLst/>
                <a:latin typeface="Arial Black" panose="020B0A04020102020204" pitchFamily="34" charset="0"/>
                <a:ea typeface="MS Mincho" panose="02020609040205080304" pitchFamily="49" charset="-128"/>
              </a:rPr>
              <a:t>ВВЕДЕНИЕ</a:t>
            </a:r>
            <a:endParaRPr lang="ru-RU" dirty="0">
              <a:latin typeface="Arial Black" panose="020B0A04020102020204" pitchFamily="34" charset="0"/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7F903118-4570-6965-ACC9-FB0C4D0C7A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8066" y="1456913"/>
            <a:ext cx="4253934" cy="2899048"/>
          </a:xfrm>
        </p:spPr>
        <p:txBody>
          <a:bodyPr/>
          <a:lstStyle/>
          <a:p>
            <a:pPr marL="152400" indent="0">
              <a:buNone/>
            </a:pPr>
            <a:r>
              <a:rPr lang="ru-RU" sz="1400" b="1" u="sng" dirty="0">
                <a:effectLst/>
                <a:latin typeface="Sitka Text" pitchFamily="2" charset="0"/>
                <a:ea typeface="MS Mincho" panose="02020609040205080304" pitchFamily="49" charset="-128"/>
              </a:rPr>
              <a:t>Веб-технологии</a:t>
            </a:r>
            <a:r>
              <a:rPr lang="ru-RU" sz="1400" dirty="0">
                <a:effectLst/>
                <a:latin typeface="Sitka Text" pitchFamily="2" charset="0"/>
                <a:ea typeface="MS Mincho" panose="02020609040205080304" pitchFamily="49" charset="-128"/>
              </a:rPr>
              <a:t> охватывают широкий спектр инструментов, языков программирования и платформ, применяемых для создания, публикации и поддержки веб-приложений. С течением времени, в ответ на растущую потребность в онлайн-сервисах, происходила активная эволюция этих технологий. Это привело к появлению большого количества языков, фреймворков, библиотек и систем управления базами данных.</a:t>
            </a:r>
            <a:r>
              <a:rPr lang="en-US" sz="1400" dirty="0">
                <a:effectLst/>
                <a:latin typeface="Sitka Text" pitchFamily="2" charset="0"/>
                <a:ea typeface="MS Mincho" panose="02020609040205080304" pitchFamily="49" charset="-128"/>
              </a:rPr>
              <a:t> </a:t>
            </a:r>
          </a:p>
          <a:p>
            <a:pPr marL="152400" indent="0">
              <a:buNone/>
            </a:pPr>
            <a:endParaRPr lang="en-US" sz="1400" dirty="0">
              <a:effectLst/>
              <a:latin typeface="Syne SemiBold" panose="020B0604020202020204" charset="0"/>
              <a:ea typeface="MS Mincho" panose="02020609040205080304" pitchFamily="49" charset="-128"/>
            </a:endParaRPr>
          </a:p>
        </p:txBody>
      </p:sp>
      <p:pic>
        <p:nvPicPr>
          <p:cNvPr id="1026" name="Picture 2" descr="С чего начать обучение разработке сайтов? - Айтилогия">
            <a:extLst>
              <a:ext uri="{FF2B5EF4-FFF2-40B4-BE49-F238E27FC236}">
                <a16:creationId xmlns:a16="http://schemas.microsoft.com/office/drawing/2014/main" id="{5EA5868E-A00E-7986-C9BD-3A34424A13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Texturiz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174059"/>
            <a:ext cx="4348572" cy="3181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0798504"/>
      </p:ext>
    </p:extLst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2"/>
          <p:cNvSpPr txBox="1">
            <a:spLocks noGrp="1"/>
          </p:cNvSpPr>
          <p:nvPr>
            <p:ph type="title"/>
          </p:nvPr>
        </p:nvSpPr>
        <p:spPr>
          <a:xfrm>
            <a:off x="713225" y="3585200"/>
            <a:ext cx="7717800" cy="101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000" dirty="0">
                <a:latin typeface="Arial Black" panose="020B0A04020102020204" pitchFamily="34" charset="0"/>
              </a:rPr>
              <a:t>ПРИЛОЖЕНИЯ</a:t>
            </a:r>
            <a:endParaRPr lang="en-US" sz="4000" dirty="0">
              <a:latin typeface="Arial Black" panose="020B0A04020102020204" pitchFamily="34" charset="0"/>
            </a:endParaRPr>
          </a:p>
        </p:txBody>
      </p:sp>
      <p:sp>
        <p:nvSpPr>
          <p:cNvPr id="165" name="Google Shape;165;p32"/>
          <p:cNvSpPr txBox="1">
            <a:spLocks noGrp="1"/>
          </p:cNvSpPr>
          <p:nvPr>
            <p:ph type="title" idx="2"/>
          </p:nvPr>
        </p:nvSpPr>
        <p:spPr>
          <a:xfrm>
            <a:off x="713224" y="499725"/>
            <a:ext cx="1688331" cy="684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2025</a:t>
            </a:r>
            <a:endParaRPr dirty="0"/>
          </a:p>
        </p:txBody>
      </p:sp>
      <p:sp>
        <p:nvSpPr>
          <p:cNvPr id="166" name="Google Shape;166;p32"/>
          <p:cNvSpPr txBox="1"/>
          <p:nvPr/>
        </p:nvSpPr>
        <p:spPr>
          <a:xfrm>
            <a:off x="306325" y="4604000"/>
            <a:ext cx="648268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rPr>
              <a:t>ADNSU</a:t>
            </a:r>
            <a:endParaRPr sz="1000" dirty="0">
              <a:solidFill>
                <a:schemeClr val="dk1"/>
              </a:solidFill>
              <a:latin typeface="Syne"/>
              <a:ea typeface="Syne"/>
              <a:cs typeface="Syne"/>
              <a:sym typeface="Syne"/>
            </a:endParaRPr>
          </a:p>
        </p:txBody>
      </p:sp>
      <p:cxnSp>
        <p:nvCxnSpPr>
          <p:cNvPr id="167" name="Google Shape;167;p32"/>
          <p:cNvCxnSpPr>
            <a:cxnSpLocks/>
          </p:cNvCxnSpPr>
          <p:nvPr/>
        </p:nvCxnSpPr>
        <p:spPr>
          <a:xfrm>
            <a:off x="998621" y="4815273"/>
            <a:ext cx="7296293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F50D7C3-BFA0-8E2A-151B-49EE2FF92A8A}"/>
              </a:ext>
            </a:extLst>
          </p:cNvPr>
          <p:cNvSpPr txBox="1"/>
          <p:nvPr/>
        </p:nvSpPr>
        <p:spPr>
          <a:xfrm>
            <a:off x="768699" y="1380525"/>
            <a:ext cx="8103996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b="1" u="sng" dirty="0">
                <a:solidFill>
                  <a:schemeClr val="tx1"/>
                </a:solidFill>
                <a:latin typeface="Sitka Text" pitchFamily="2" charset="0"/>
              </a:rPr>
              <a:t>Репозиторий:</a:t>
            </a:r>
          </a:p>
          <a:p>
            <a:endParaRPr lang="ru-RU" dirty="0">
              <a:solidFill>
                <a:schemeClr val="tx1"/>
              </a:solidFill>
              <a:latin typeface="Sitka Text" pitchFamily="2" charset="0"/>
            </a:endParaRPr>
          </a:p>
          <a:p>
            <a:r>
              <a:rPr lang="ru-RU" dirty="0">
                <a:solidFill>
                  <a:schemeClr val="tx1"/>
                </a:solidFill>
                <a:latin typeface="Sitka Text" pitchFamily="2" charset="0"/>
              </a:rPr>
              <a:t>•  </a:t>
            </a:r>
            <a:r>
              <a:rPr lang="ru-RU" dirty="0">
                <a:solidFill>
                  <a:schemeClr val="accent2"/>
                </a:solidFill>
                <a:latin typeface="Sitka Text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https://github.com/shalbuzz/Kursovaya.git</a:t>
            </a:r>
            <a:endParaRPr lang="ru-RU" dirty="0">
              <a:solidFill>
                <a:schemeClr val="accent2"/>
              </a:solidFill>
              <a:latin typeface="Sitka Text" pitchFamily="2" charset="0"/>
            </a:endParaRPr>
          </a:p>
          <a:p>
            <a:endParaRPr lang="ru-RU" dirty="0">
              <a:solidFill>
                <a:schemeClr val="tx1"/>
              </a:solidFill>
              <a:latin typeface="Sitka Text" pitchFamily="2" charset="0"/>
            </a:endParaRPr>
          </a:p>
          <a:p>
            <a:r>
              <a:rPr lang="ru-RU" b="1" u="sng" dirty="0">
                <a:solidFill>
                  <a:schemeClr val="tx1"/>
                </a:solidFill>
                <a:latin typeface="Sitka Text" pitchFamily="2" charset="0"/>
              </a:rPr>
              <a:t>Страница сайта на хостинге </a:t>
            </a:r>
            <a:r>
              <a:rPr lang="ru-RU" b="1" u="sng" dirty="0" err="1">
                <a:solidFill>
                  <a:schemeClr val="tx1"/>
                </a:solidFill>
                <a:latin typeface="Sitka Text" pitchFamily="2" charset="0"/>
              </a:rPr>
              <a:t>GitHub</a:t>
            </a:r>
            <a:r>
              <a:rPr lang="ru-RU" b="1" u="sng" dirty="0">
                <a:solidFill>
                  <a:schemeClr val="tx1"/>
                </a:solidFill>
                <a:latin typeface="Sitka Text" pitchFamily="2" charset="0"/>
              </a:rPr>
              <a:t> </a:t>
            </a:r>
            <a:r>
              <a:rPr lang="ru-RU" b="1" u="sng" dirty="0" err="1">
                <a:solidFill>
                  <a:schemeClr val="tx1"/>
                </a:solidFill>
                <a:latin typeface="Sitka Text" pitchFamily="2" charset="0"/>
              </a:rPr>
              <a:t>Pages</a:t>
            </a:r>
            <a:r>
              <a:rPr lang="ru-RU" b="1" u="sng" dirty="0">
                <a:solidFill>
                  <a:schemeClr val="tx1"/>
                </a:solidFill>
                <a:latin typeface="Sitka Text" pitchFamily="2" charset="0"/>
              </a:rPr>
              <a:t>:</a:t>
            </a:r>
          </a:p>
          <a:p>
            <a:endParaRPr lang="ru-RU" dirty="0">
              <a:solidFill>
                <a:schemeClr val="tx1"/>
              </a:solidFill>
              <a:latin typeface="Sitka Text" pitchFamily="2" charset="0"/>
            </a:endParaRPr>
          </a:p>
          <a:p>
            <a:r>
              <a:rPr lang="ru-RU" dirty="0">
                <a:solidFill>
                  <a:schemeClr val="tx1"/>
                </a:solidFill>
                <a:latin typeface="Sitka Text" pitchFamily="2" charset="0"/>
              </a:rPr>
              <a:t>•  </a:t>
            </a:r>
            <a:r>
              <a:rPr lang="en-US" dirty="0">
                <a:solidFill>
                  <a:schemeClr val="accent2"/>
                </a:solidFill>
                <a:latin typeface="Sitka Text" pitchFamily="2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https://kursovaya-sigma.vercel.app/</a:t>
            </a:r>
            <a:endParaRPr lang="ru-RU" dirty="0">
              <a:solidFill>
                <a:schemeClr val="accent2"/>
              </a:solidFill>
              <a:latin typeface="Sitka Text" pitchFamily="2" charset="0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301;p42">
            <a:extLst>
              <a:ext uri="{FF2B5EF4-FFF2-40B4-BE49-F238E27FC236}">
                <a16:creationId xmlns:a16="http://schemas.microsoft.com/office/drawing/2014/main" id="{818DD404-10F6-B81F-0FC1-DF287332E0E4}"/>
              </a:ext>
            </a:extLst>
          </p:cNvPr>
          <p:cNvSpPr txBox="1">
            <a:spLocks/>
          </p:cNvSpPr>
          <p:nvPr/>
        </p:nvSpPr>
        <p:spPr>
          <a:xfrm>
            <a:off x="622820" y="393799"/>
            <a:ext cx="7380369" cy="78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ru-RU" sz="3200" dirty="0">
                <a:solidFill>
                  <a:schemeClr val="tx1"/>
                </a:solidFill>
                <a:latin typeface="Arial Black" panose="020B0A04020102020204" pitchFamily="34" charset="0"/>
              </a:rPr>
              <a:t>СПАСИБО ЗА ВНИМАНИЕ !!</a:t>
            </a:r>
          </a:p>
        </p:txBody>
      </p:sp>
      <p:sp>
        <p:nvSpPr>
          <p:cNvPr id="7" name="Google Shape;302;p42">
            <a:extLst>
              <a:ext uri="{FF2B5EF4-FFF2-40B4-BE49-F238E27FC236}">
                <a16:creationId xmlns:a16="http://schemas.microsoft.com/office/drawing/2014/main" id="{B87AC125-8DEF-24AA-E6D3-C6E196CC6879}"/>
              </a:ext>
            </a:extLst>
          </p:cNvPr>
          <p:cNvSpPr txBox="1">
            <a:spLocks/>
          </p:cNvSpPr>
          <p:nvPr/>
        </p:nvSpPr>
        <p:spPr>
          <a:xfrm>
            <a:off x="713223" y="1325574"/>
            <a:ext cx="4803321" cy="14829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</a:pPr>
            <a:r>
              <a:rPr lang="ru-RU" sz="2000" b="1" dirty="0">
                <a:solidFill>
                  <a:schemeClr val="tx1"/>
                </a:solidFill>
                <a:latin typeface="Arial Black" panose="020B0A04020102020204" pitchFamily="34" charset="0"/>
              </a:rPr>
              <a:t>Если будут какие то вопросы?</a:t>
            </a:r>
          </a:p>
          <a:p>
            <a:pPr>
              <a:lnSpc>
                <a:spcPct val="150000"/>
              </a:lnSpc>
            </a:pPr>
            <a:r>
              <a:rPr lang="ru-RU" b="1" dirty="0">
                <a:solidFill>
                  <a:schemeClr val="tx1"/>
                </a:solidFill>
                <a:latin typeface="Syne" panose="020B0604020202020204" charset="0"/>
              </a:rPr>
              <a:t>aliverdiyev05@inbox.ru</a:t>
            </a:r>
          </a:p>
          <a:p>
            <a:pPr>
              <a:lnSpc>
                <a:spcPct val="150000"/>
              </a:lnSpc>
            </a:pPr>
            <a:r>
              <a:rPr lang="ru-RU" dirty="0">
                <a:solidFill>
                  <a:schemeClr val="tx1"/>
                </a:solidFill>
                <a:latin typeface="Arial Black" panose="020B0A04020102020204" pitchFamily="34" charset="0"/>
              </a:rPr>
              <a:t>+994 55 331 11 98</a:t>
            </a:r>
          </a:p>
          <a:p>
            <a:pPr>
              <a:lnSpc>
                <a:spcPct val="150000"/>
              </a:lnSpc>
            </a:pPr>
            <a:r>
              <a:rPr lang="ru-RU" sz="1600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https://github.com/shalbuzz</a:t>
            </a:r>
          </a:p>
          <a:p>
            <a:endParaRPr lang="ru-RU" dirty="0">
              <a:solidFill>
                <a:schemeClr val="tx1"/>
              </a:solidFill>
            </a:endParaRPr>
          </a:p>
        </p:txBody>
      </p:sp>
      <p:grpSp>
        <p:nvGrpSpPr>
          <p:cNvPr id="8" name="Google Shape;303;p42">
            <a:extLst>
              <a:ext uri="{FF2B5EF4-FFF2-40B4-BE49-F238E27FC236}">
                <a16:creationId xmlns:a16="http://schemas.microsoft.com/office/drawing/2014/main" id="{AC0A8162-AA86-99D0-A372-674C87C07044}"/>
              </a:ext>
            </a:extLst>
          </p:cNvPr>
          <p:cNvGrpSpPr/>
          <p:nvPr/>
        </p:nvGrpSpPr>
        <p:grpSpPr>
          <a:xfrm>
            <a:off x="829440" y="3000214"/>
            <a:ext cx="276012" cy="275991"/>
            <a:chOff x="3368074" y="3882537"/>
            <a:chExt cx="215298" cy="215298"/>
          </a:xfrm>
        </p:grpSpPr>
        <p:sp>
          <p:nvSpPr>
            <p:cNvPr id="9" name="Google Shape;304;p42">
              <a:extLst>
                <a:ext uri="{FF2B5EF4-FFF2-40B4-BE49-F238E27FC236}">
                  <a16:creationId xmlns:a16="http://schemas.microsoft.com/office/drawing/2014/main" id="{3DD2D754-AE9C-13DC-C199-E1A9B41BDEAC}"/>
                </a:ext>
              </a:extLst>
            </p:cNvPr>
            <p:cNvSpPr/>
            <p:nvPr/>
          </p:nvSpPr>
          <p:spPr>
            <a:xfrm>
              <a:off x="3368074" y="3882537"/>
              <a:ext cx="215298" cy="215298"/>
            </a:xfrm>
            <a:custGeom>
              <a:avLst/>
              <a:gdLst/>
              <a:ahLst/>
              <a:cxnLst/>
              <a:rect l="l" t="t" r="r" b="b"/>
              <a:pathLst>
                <a:path w="6764" h="6764" extrusionOk="0">
                  <a:moveTo>
                    <a:pt x="5335" y="346"/>
                  </a:moveTo>
                  <a:cubicBezTo>
                    <a:pt x="5930" y="346"/>
                    <a:pt x="6418" y="834"/>
                    <a:pt x="6418" y="1429"/>
                  </a:cubicBezTo>
                  <a:lnTo>
                    <a:pt x="6418" y="5335"/>
                  </a:lnTo>
                  <a:cubicBezTo>
                    <a:pt x="6418" y="5930"/>
                    <a:pt x="5930" y="6418"/>
                    <a:pt x="5335" y="6418"/>
                  </a:cubicBezTo>
                  <a:lnTo>
                    <a:pt x="1429" y="6418"/>
                  </a:lnTo>
                  <a:cubicBezTo>
                    <a:pt x="834" y="6418"/>
                    <a:pt x="346" y="5930"/>
                    <a:pt x="346" y="5335"/>
                  </a:cubicBezTo>
                  <a:lnTo>
                    <a:pt x="346" y="1429"/>
                  </a:lnTo>
                  <a:cubicBezTo>
                    <a:pt x="346" y="834"/>
                    <a:pt x="834" y="346"/>
                    <a:pt x="1429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29"/>
                  </a:cubicBezTo>
                  <a:lnTo>
                    <a:pt x="1" y="5335"/>
                  </a:lnTo>
                  <a:cubicBezTo>
                    <a:pt x="1" y="6120"/>
                    <a:pt x="644" y="6763"/>
                    <a:pt x="1429" y="6763"/>
                  </a:cubicBezTo>
                  <a:lnTo>
                    <a:pt x="5335" y="6763"/>
                  </a:lnTo>
                  <a:cubicBezTo>
                    <a:pt x="6121" y="6763"/>
                    <a:pt x="6763" y="6120"/>
                    <a:pt x="6763" y="5335"/>
                  </a:cubicBezTo>
                  <a:lnTo>
                    <a:pt x="6763" y="1429"/>
                  </a:lnTo>
                  <a:cubicBezTo>
                    <a:pt x="6763" y="644"/>
                    <a:pt x="6121" y="1"/>
                    <a:pt x="53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10" name="Google Shape;305;p42">
              <a:extLst>
                <a:ext uri="{FF2B5EF4-FFF2-40B4-BE49-F238E27FC236}">
                  <a16:creationId xmlns:a16="http://schemas.microsoft.com/office/drawing/2014/main" id="{F3155D16-EC4D-910A-0062-2263F1F2F9FF}"/>
                </a:ext>
              </a:extLst>
            </p:cNvPr>
            <p:cNvSpPr/>
            <p:nvPr/>
          </p:nvSpPr>
          <p:spPr>
            <a:xfrm>
              <a:off x="3418143" y="3933656"/>
              <a:ext cx="114811" cy="112742"/>
            </a:xfrm>
            <a:custGeom>
              <a:avLst/>
              <a:gdLst/>
              <a:ahLst/>
              <a:cxnLst/>
              <a:rect l="l" t="t" r="r" b="b"/>
              <a:pathLst>
                <a:path w="3607" h="3542" extrusionOk="0">
                  <a:moveTo>
                    <a:pt x="1822" y="0"/>
                  </a:moveTo>
                  <a:cubicBezTo>
                    <a:pt x="812" y="0"/>
                    <a:pt x="1" y="851"/>
                    <a:pt x="59" y="1859"/>
                  </a:cubicBezTo>
                  <a:cubicBezTo>
                    <a:pt x="95" y="2776"/>
                    <a:pt x="833" y="3502"/>
                    <a:pt x="1726" y="3538"/>
                  </a:cubicBezTo>
                  <a:cubicBezTo>
                    <a:pt x="1764" y="3541"/>
                    <a:pt x="1802" y="3542"/>
                    <a:pt x="1840" y="3542"/>
                  </a:cubicBezTo>
                  <a:cubicBezTo>
                    <a:pt x="2178" y="3542"/>
                    <a:pt x="2494" y="3447"/>
                    <a:pt x="2762" y="3276"/>
                  </a:cubicBezTo>
                  <a:cubicBezTo>
                    <a:pt x="2857" y="3217"/>
                    <a:pt x="2869" y="3086"/>
                    <a:pt x="2797" y="3014"/>
                  </a:cubicBezTo>
                  <a:cubicBezTo>
                    <a:pt x="2761" y="2978"/>
                    <a:pt x="2711" y="2964"/>
                    <a:pt x="2664" y="2964"/>
                  </a:cubicBezTo>
                  <a:cubicBezTo>
                    <a:pt x="2634" y="2964"/>
                    <a:pt x="2606" y="2969"/>
                    <a:pt x="2583" y="2979"/>
                  </a:cubicBezTo>
                  <a:cubicBezTo>
                    <a:pt x="2380" y="3096"/>
                    <a:pt x="2149" y="3185"/>
                    <a:pt x="1897" y="3185"/>
                  </a:cubicBezTo>
                  <a:cubicBezTo>
                    <a:pt x="1868" y="3185"/>
                    <a:pt x="1839" y="3183"/>
                    <a:pt x="1809" y="3181"/>
                  </a:cubicBezTo>
                  <a:cubicBezTo>
                    <a:pt x="1023" y="3169"/>
                    <a:pt x="380" y="2514"/>
                    <a:pt x="392" y="1716"/>
                  </a:cubicBezTo>
                  <a:cubicBezTo>
                    <a:pt x="426" y="948"/>
                    <a:pt x="1028" y="330"/>
                    <a:pt x="1792" y="330"/>
                  </a:cubicBezTo>
                  <a:cubicBezTo>
                    <a:pt x="1833" y="330"/>
                    <a:pt x="1874" y="332"/>
                    <a:pt x="1916" y="335"/>
                  </a:cubicBezTo>
                  <a:cubicBezTo>
                    <a:pt x="2619" y="371"/>
                    <a:pt x="3190" y="943"/>
                    <a:pt x="3250" y="1633"/>
                  </a:cubicBezTo>
                  <a:cubicBezTo>
                    <a:pt x="3285" y="1919"/>
                    <a:pt x="3214" y="2193"/>
                    <a:pt x="3095" y="2431"/>
                  </a:cubicBezTo>
                  <a:cubicBezTo>
                    <a:pt x="3059" y="2490"/>
                    <a:pt x="3059" y="2574"/>
                    <a:pt x="3119" y="2633"/>
                  </a:cubicBezTo>
                  <a:cubicBezTo>
                    <a:pt x="3149" y="2663"/>
                    <a:pt x="3191" y="2678"/>
                    <a:pt x="3234" y="2678"/>
                  </a:cubicBezTo>
                  <a:cubicBezTo>
                    <a:pt x="3295" y="2678"/>
                    <a:pt x="3358" y="2648"/>
                    <a:pt x="3393" y="2586"/>
                  </a:cubicBezTo>
                  <a:cubicBezTo>
                    <a:pt x="3536" y="2324"/>
                    <a:pt x="3607" y="2014"/>
                    <a:pt x="3583" y="1669"/>
                  </a:cubicBezTo>
                  <a:cubicBezTo>
                    <a:pt x="3536" y="764"/>
                    <a:pt x="2797" y="50"/>
                    <a:pt x="1904" y="2"/>
                  </a:cubicBezTo>
                  <a:cubicBezTo>
                    <a:pt x="1877" y="1"/>
                    <a:pt x="1849" y="0"/>
                    <a:pt x="18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11" name="Google Shape;306;p42">
              <a:extLst>
                <a:ext uri="{FF2B5EF4-FFF2-40B4-BE49-F238E27FC236}">
                  <a16:creationId xmlns:a16="http://schemas.microsoft.com/office/drawing/2014/main" id="{98F8EEF9-2283-7D40-2A82-62B2A6EDFF99}"/>
                </a:ext>
              </a:extLst>
            </p:cNvPr>
            <p:cNvSpPr/>
            <p:nvPr/>
          </p:nvSpPr>
          <p:spPr>
            <a:xfrm>
              <a:off x="3519298" y="3910197"/>
              <a:ext cx="29570" cy="29220"/>
            </a:xfrm>
            <a:custGeom>
              <a:avLst/>
              <a:gdLst/>
              <a:ahLst/>
              <a:cxnLst/>
              <a:rect l="l" t="t" r="r" b="b"/>
              <a:pathLst>
                <a:path w="929" h="918" extrusionOk="0">
                  <a:moveTo>
                    <a:pt x="465" y="1"/>
                  </a:moveTo>
                  <a:cubicBezTo>
                    <a:pt x="203" y="1"/>
                    <a:pt x="0" y="203"/>
                    <a:pt x="0" y="453"/>
                  </a:cubicBezTo>
                  <a:cubicBezTo>
                    <a:pt x="0" y="715"/>
                    <a:pt x="203" y="918"/>
                    <a:pt x="465" y="918"/>
                  </a:cubicBezTo>
                  <a:cubicBezTo>
                    <a:pt x="715" y="918"/>
                    <a:pt x="929" y="715"/>
                    <a:pt x="929" y="453"/>
                  </a:cubicBezTo>
                  <a:cubicBezTo>
                    <a:pt x="929" y="203"/>
                    <a:pt x="715" y="1"/>
                    <a:pt x="4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</p:grpSp>
      <p:grpSp>
        <p:nvGrpSpPr>
          <p:cNvPr id="12" name="Google Shape;307;p42">
            <a:extLst>
              <a:ext uri="{FF2B5EF4-FFF2-40B4-BE49-F238E27FC236}">
                <a16:creationId xmlns:a16="http://schemas.microsoft.com/office/drawing/2014/main" id="{AA7BF821-4E85-97C8-BF4F-AAB4A4AE83F7}"/>
              </a:ext>
            </a:extLst>
          </p:cNvPr>
          <p:cNvGrpSpPr/>
          <p:nvPr/>
        </p:nvGrpSpPr>
        <p:grpSpPr>
          <a:xfrm>
            <a:off x="1567194" y="3000214"/>
            <a:ext cx="266790" cy="238574"/>
            <a:chOff x="3824739" y="3890112"/>
            <a:chExt cx="208105" cy="186110"/>
          </a:xfrm>
        </p:grpSpPr>
        <p:sp>
          <p:nvSpPr>
            <p:cNvPr id="13" name="Google Shape;308;p42">
              <a:extLst>
                <a:ext uri="{FF2B5EF4-FFF2-40B4-BE49-F238E27FC236}">
                  <a16:creationId xmlns:a16="http://schemas.microsoft.com/office/drawing/2014/main" id="{E004F7AE-2E20-94EA-E704-EB780299FF29}"/>
                </a:ext>
              </a:extLst>
            </p:cNvPr>
            <p:cNvSpPr/>
            <p:nvPr/>
          </p:nvSpPr>
          <p:spPr>
            <a:xfrm>
              <a:off x="3831933" y="3955682"/>
              <a:ext cx="47809" cy="120540"/>
            </a:xfrm>
            <a:custGeom>
              <a:avLst/>
              <a:gdLst/>
              <a:ahLst/>
              <a:cxnLst/>
              <a:rect l="l" t="t" r="r" b="b"/>
              <a:pathLst>
                <a:path w="1502" h="3787" extrusionOk="0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14" name="Google Shape;309;p42">
              <a:extLst>
                <a:ext uri="{FF2B5EF4-FFF2-40B4-BE49-F238E27FC236}">
                  <a16:creationId xmlns:a16="http://schemas.microsoft.com/office/drawing/2014/main" id="{EFE91B62-9930-A38F-F67E-4F6AA138B6D9}"/>
                </a:ext>
              </a:extLst>
            </p:cNvPr>
            <p:cNvSpPr/>
            <p:nvPr/>
          </p:nvSpPr>
          <p:spPr>
            <a:xfrm>
              <a:off x="3824739" y="3890112"/>
              <a:ext cx="55002" cy="55002"/>
            </a:xfrm>
            <a:custGeom>
              <a:avLst/>
              <a:gdLst/>
              <a:ahLst/>
              <a:cxnLst/>
              <a:rect l="l" t="t" r="r" b="b"/>
              <a:pathLst>
                <a:path w="1728" h="1728" extrusionOk="0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15" name="Google Shape;310;p42">
              <a:extLst>
                <a:ext uri="{FF2B5EF4-FFF2-40B4-BE49-F238E27FC236}">
                  <a16:creationId xmlns:a16="http://schemas.microsoft.com/office/drawing/2014/main" id="{2537D3F4-C180-6FF3-43B8-A0B33A8BE5BE}"/>
                </a:ext>
              </a:extLst>
            </p:cNvPr>
            <p:cNvSpPr/>
            <p:nvPr/>
          </p:nvSpPr>
          <p:spPr>
            <a:xfrm>
              <a:off x="3904696" y="3955682"/>
              <a:ext cx="128148" cy="120540"/>
            </a:xfrm>
            <a:custGeom>
              <a:avLst/>
              <a:gdLst/>
              <a:ahLst/>
              <a:cxnLst/>
              <a:rect l="l" t="t" r="r" b="b"/>
              <a:pathLst>
                <a:path w="4026" h="3787" extrusionOk="0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</p:grpSp>
      <p:sp>
        <p:nvSpPr>
          <p:cNvPr id="16" name="Google Shape;311;p42">
            <a:extLst>
              <a:ext uri="{FF2B5EF4-FFF2-40B4-BE49-F238E27FC236}">
                <a16:creationId xmlns:a16="http://schemas.microsoft.com/office/drawing/2014/main" id="{A093FC04-B456-BAB7-940F-52E40F9AC8B9}"/>
              </a:ext>
            </a:extLst>
          </p:cNvPr>
          <p:cNvSpPr/>
          <p:nvPr/>
        </p:nvSpPr>
        <p:spPr>
          <a:xfrm>
            <a:off x="2295726" y="3035467"/>
            <a:ext cx="291511" cy="203321"/>
          </a:xfrm>
          <a:custGeom>
            <a:avLst/>
            <a:gdLst/>
            <a:ahLst/>
            <a:cxnLst/>
            <a:rect l="l" t="t" r="r" b="b"/>
            <a:pathLst>
              <a:path w="7144" h="5835" extrusionOk="0">
                <a:moveTo>
                  <a:pt x="4620" y="0"/>
                </a:moveTo>
                <a:cubicBezTo>
                  <a:pt x="3727" y="0"/>
                  <a:pt x="2977" y="691"/>
                  <a:pt x="2905" y="1572"/>
                </a:cubicBezTo>
                <a:cubicBezTo>
                  <a:pt x="2727" y="1548"/>
                  <a:pt x="2358" y="1441"/>
                  <a:pt x="2262" y="1405"/>
                </a:cubicBezTo>
                <a:cubicBezTo>
                  <a:pt x="1643" y="1203"/>
                  <a:pt x="1072" y="810"/>
                  <a:pt x="631" y="322"/>
                </a:cubicBezTo>
                <a:cubicBezTo>
                  <a:pt x="596" y="298"/>
                  <a:pt x="572" y="274"/>
                  <a:pt x="524" y="262"/>
                </a:cubicBezTo>
                <a:cubicBezTo>
                  <a:pt x="517" y="261"/>
                  <a:pt x="509" y="260"/>
                  <a:pt x="501" y="260"/>
                </a:cubicBezTo>
                <a:cubicBezTo>
                  <a:pt x="436" y="260"/>
                  <a:pt x="367" y="304"/>
                  <a:pt x="346" y="357"/>
                </a:cubicBezTo>
                <a:cubicBezTo>
                  <a:pt x="238" y="572"/>
                  <a:pt x="179" y="810"/>
                  <a:pt x="179" y="1048"/>
                </a:cubicBezTo>
                <a:cubicBezTo>
                  <a:pt x="179" y="1393"/>
                  <a:pt x="286" y="1727"/>
                  <a:pt x="476" y="1977"/>
                </a:cubicBezTo>
                <a:cubicBezTo>
                  <a:pt x="466" y="1975"/>
                  <a:pt x="456" y="1974"/>
                  <a:pt x="446" y="1974"/>
                </a:cubicBezTo>
                <a:cubicBezTo>
                  <a:pt x="397" y="1974"/>
                  <a:pt x="349" y="1997"/>
                  <a:pt x="310" y="2036"/>
                </a:cubicBezTo>
                <a:cubicBezTo>
                  <a:pt x="286" y="2060"/>
                  <a:pt x="286" y="2108"/>
                  <a:pt x="274" y="2143"/>
                </a:cubicBezTo>
                <a:lnTo>
                  <a:pt x="274" y="2203"/>
                </a:lnTo>
                <a:cubicBezTo>
                  <a:pt x="274" y="2655"/>
                  <a:pt x="476" y="3072"/>
                  <a:pt x="822" y="3358"/>
                </a:cubicBezTo>
                <a:cubicBezTo>
                  <a:pt x="786" y="3370"/>
                  <a:pt x="774" y="3405"/>
                  <a:pt x="762" y="3417"/>
                </a:cubicBezTo>
                <a:cubicBezTo>
                  <a:pt x="750" y="3465"/>
                  <a:pt x="727" y="3513"/>
                  <a:pt x="750" y="3548"/>
                </a:cubicBezTo>
                <a:cubicBezTo>
                  <a:pt x="893" y="4024"/>
                  <a:pt x="1262" y="4405"/>
                  <a:pt x="1727" y="4548"/>
                </a:cubicBezTo>
                <a:cubicBezTo>
                  <a:pt x="1310" y="4798"/>
                  <a:pt x="834" y="4941"/>
                  <a:pt x="334" y="4941"/>
                </a:cubicBezTo>
                <a:lnTo>
                  <a:pt x="191" y="4941"/>
                </a:lnTo>
                <a:cubicBezTo>
                  <a:pt x="107" y="4941"/>
                  <a:pt x="36" y="5001"/>
                  <a:pt x="12" y="5084"/>
                </a:cubicBezTo>
                <a:cubicBezTo>
                  <a:pt x="0" y="5156"/>
                  <a:pt x="48" y="5239"/>
                  <a:pt x="107" y="5263"/>
                </a:cubicBezTo>
                <a:cubicBezTo>
                  <a:pt x="727" y="5632"/>
                  <a:pt x="1465" y="5834"/>
                  <a:pt x="2191" y="5834"/>
                </a:cubicBezTo>
                <a:cubicBezTo>
                  <a:pt x="3072" y="5834"/>
                  <a:pt x="3905" y="5560"/>
                  <a:pt x="4596" y="5060"/>
                </a:cubicBezTo>
                <a:cubicBezTo>
                  <a:pt x="4691" y="5001"/>
                  <a:pt x="4691" y="4858"/>
                  <a:pt x="4620" y="4786"/>
                </a:cubicBezTo>
                <a:cubicBezTo>
                  <a:pt x="4587" y="4754"/>
                  <a:pt x="4544" y="4735"/>
                  <a:pt x="4499" y="4735"/>
                </a:cubicBezTo>
                <a:cubicBezTo>
                  <a:pt x="4463" y="4735"/>
                  <a:pt x="4426" y="4748"/>
                  <a:pt x="4394" y="4775"/>
                </a:cubicBezTo>
                <a:cubicBezTo>
                  <a:pt x="3763" y="5215"/>
                  <a:pt x="3013" y="5489"/>
                  <a:pt x="2191" y="5489"/>
                </a:cubicBezTo>
                <a:cubicBezTo>
                  <a:pt x="1727" y="5489"/>
                  <a:pt x="1262" y="5394"/>
                  <a:pt x="846" y="5239"/>
                </a:cubicBezTo>
                <a:cubicBezTo>
                  <a:pt x="1369" y="5144"/>
                  <a:pt x="1846" y="4917"/>
                  <a:pt x="2262" y="4584"/>
                </a:cubicBezTo>
                <a:cubicBezTo>
                  <a:pt x="2310" y="4536"/>
                  <a:pt x="2334" y="4477"/>
                  <a:pt x="2322" y="4417"/>
                </a:cubicBezTo>
                <a:cubicBezTo>
                  <a:pt x="2310" y="4346"/>
                  <a:pt x="2239" y="4286"/>
                  <a:pt x="2155" y="4286"/>
                </a:cubicBezTo>
                <a:cubicBezTo>
                  <a:pt x="1739" y="4263"/>
                  <a:pt x="1369" y="4048"/>
                  <a:pt x="1167" y="3691"/>
                </a:cubicBezTo>
                <a:cubicBezTo>
                  <a:pt x="1250" y="3691"/>
                  <a:pt x="1358" y="3667"/>
                  <a:pt x="1441" y="3643"/>
                </a:cubicBezTo>
                <a:cubicBezTo>
                  <a:pt x="1524" y="3632"/>
                  <a:pt x="1584" y="3572"/>
                  <a:pt x="1584" y="3489"/>
                </a:cubicBezTo>
                <a:cubicBezTo>
                  <a:pt x="1596" y="3405"/>
                  <a:pt x="1536" y="3334"/>
                  <a:pt x="1441" y="3298"/>
                </a:cubicBezTo>
                <a:cubicBezTo>
                  <a:pt x="1000" y="3191"/>
                  <a:pt x="667" y="2822"/>
                  <a:pt x="596" y="2381"/>
                </a:cubicBezTo>
                <a:lnTo>
                  <a:pt x="596" y="2381"/>
                </a:lnTo>
                <a:cubicBezTo>
                  <a:pt x="727" y="2405"/>
                  <a:pt x="869" y="2417"/>
                  <a:pt x="1000" y="2417"/>
                </a:cubicBezTo>
                <a:cubicBezTo>
                  <a:pt x="1084" y="2417"/>
                  <a:pt x="1143" y="2358"/>
                  <a:pt x="1167" y="2274"/>
                </a:cubicBezTo>
                <a:cubicBezTo>
                  <a:pt x="1179" y="2203"/>
                  <a:pt x="1131" y="2143"/>
                  <a:pt x="1072" y="2108"/>
                </a:cubicBezTo>
                <a:cubicBezTo>
                  <a:pt x="703" y="1881"/>
                  <a:pt x="476" y="1488"/>
                  <a:pt x="476" y="1048"/>
                </a:cubicBezTo>
                <a:cubicBezTo>
                  <a:pt x="476" y="953"/>
                  <a:pt x="488" y="846"/>
                  <a:pt x="524" y="738"/>
                </a:cubicBezTo>
                <a:cubicBezTo>
                  <a:pt x="965" y="1191"/>
                  <a:pt x="1524" y="1524"/>
                  <a:pt x="2120" y="1727"/>
                </a:cubicBezTo>
                <a:cubicBezTo>
                  <a:pt x="2120" y="1727"/>
                  <a:pt x="2715" y="1905"/>
                  <a:pt x="2929" y="1917"/>
                </a:cubicBezTo>
                <a:lnTo>
                  <a:pt x="3024" y="1917"/>
                </a:lnTo>
                <a:cubicBezTo>
                  <a:pt x="3096" y="1917"/>
                  <a:pt x="3167" y="1869"/>
                  <a:pt x="3191" y="1798"/>
                </a:cubicBezTo>
                <a:cubicBezTo>
                  <a:pt x="3203" y="1786"/>
                  <a:pt x="3203" y="1750"/>
                  <a:pt x="3203" y="1738"/>
                </a:cubicBezTo>
                <a:lnTo>
                  <a:pt x="3203" y="1703"/>
                </a:lnTo>
                <a:cubicBezTo>
                  <a:pt x="3203" y="953"/>
                  <a:pt x="3810" y="334"/>
                  <a:pt x="4572" y="334"/>
                </a:cubicBezTo>
                <a:cubicBezTo>
                  <a:pt x="4941" y="334"/>
                  <a:pt x="5287" y="488"/>
                  <a:pt x="5549" y="750"/>
                </a:cubicBezTo>
                <a:cubicBezTo>
                  <a:pt x="5585" y="787"/>
                  <a:pt x="5621" y="802"/>
                  <a:pt x="5663" y="802"/>
                </a:cubicBezTo>
                <a:cubicBezTo>
                  <a:pt x="5676" y="802"/>
                  <a:pt x="5689" y="801"/>
                  <a:pt x="5703" y="798"/>
                </a:cubicBezTo>
                <a:cubicBezTo>
                  <a:pt x="5882" y="762"/>
                  <a:pt x="6049" y="738"/>
                  <a:pt x="6203" y="679"/>
                </a:cubicBezTo>
                <a:lnTo>
                  <a:pt x="6203" y="679"/>
                </a:lnTo>
                <a:cubicBezTo>
                  <a:pt x="6120" y="762"/>
                  <a:pt x="6013" y="857"/>
                  <a:pt x="5894" y="917"/>
                </a:cubicBezTo>
                <a:cubicBezTo>
                  <a:pt x="5822" y="965"/>
                  <a:pt x="5787" y="1048"/>
                  <a:pt x="5822" y="1143"/>
                </a:cubicBezTo>
                <a:cubicBezTo>
                  <a:pt x="5846" y="1203"/>
                  <a:pt x="5930" y="1250"/>
                  <a:pt x="6001" y="1250"/>
                </a:cubicBezTo>
                <a:cubicBezTo>
                  <a:pt x="6144" y="1227"/>
                  <a:pt x="6287" y="1215"/>
                  <a:pt x="6418" y="1167"/>
                </a:cubicBezTo>
                <a:lnTo>
                  <a:pt x="6418" y="1167"/>
                </a:lnTo>
                <a:cubicBezTo>
                  <a:pt x="6299" y="1286"/>
                  <a:pt x="6168" y="1405"/>
                  <a:pt x="6013" y="1512"/>
                </a:cubicBezTo>
                <a:cubicBezTo>
                  <a:pt x="5965" y="1548"/>
                  <a:pt x="5941" y="1608"/>
                  <a:pt x="5941" y="1655"/>
                </a:cubicBezTo>
                <a:lnTo>
                  <a:pt x="5941" y="1679"/>
                </a:lnTo>
                <a:lnTo>
                  <a:pt x="5941" y="1703"/>
                </a:lnTo>
                <a:lnTo>
                  <a:pt x="5941" y="1727"/>
                </a:lnTo>
                <a:cubicBezTo>
                  <a:pt x="5941" y="2691"/>
                  <a:pt x="5572" y="3572"/>
                  <a:pt x="4977" y="4227"/>
                </a:cubicBezTo>
                <a:cubicBezTo>
                  <a:pt x="4918" y="4298"/>
                  <a:pt x="4918" y="4405"/>
                  <a:pt x="4977" y="4465"/>
                </a:cubicBezTo>
                <a:cubicBezTo>
                  <a:pt x="5011" y="4499"/>
                  <a:pt x="5053" y="4514"/>
                  <a:pt x="5096" y="4514"/>
                </a:cubicBezTo>
                <a:cubicBezTo>
                  <a:pt x="5143" y="4514"/>
                  <a:pt x="5190" y="4496"/>
                  <a:pt x="5227" y="4465"/>
                </a:cubicBezTo>
                <a:cubicBezTo>
                  <a:pt x="5894" y="3715"/>
                  <a:pt x="6263" y="2762"/>
                  <a:pt x="6287" y="1750"/>
                </a:cubicBezTo>
                <a:cubicBezTo>
                  <a:pt x="6596" y="1524"/>
                  <a:pt x="6846" y="1250"/>
                  <a:pt x="7061" y="917"/>
                </a:cubicBezTo>
                <a:cubicBezTo>
                  <a:pt x="7144" y="857"/>
                  <a:pt x="7132" y="750"/>
                  <a:pt x="7061" y="715"/>
                </a:cubicBezTo>
                <a:cubicBezTo>
                  <a:pt x="7029" y="683"/>
                  <a:pt x="6987" y="667"/>
                  <a:pt x="6937" y="667"/>
                </a:cubicBezTo>
                <a:cubicBezTo>
                  <a:pt x="6912" y="667"/>
                  <a:pt x="6886" y="671"/>
                  <a:pt x="6858" y="679"/>
                </a:cubicBezTo>
                <a:cubicBezTo>
                  <a:pt x="6775" y="726"/>
                  <a:pt x="6680" y="750"/>
                  <a:pt x="6596" y="786"/>
                </a:cubicBezTo>
                <a:cubicBezTo>
                  <a:pt x="6680" y="667"/>
                  <a:pt x="6763" y="512"/>
                  <a:pt x="6823" y="369"/>
                </a:cubicBezTo>
                <a:cubicBezTo>
                  <a:pt x="6834" y="310"/>
                  <a:pt x="6834" y="238"/>
                  <a:pt x="6787" y="191"/>
                </a:cubicBezTo>
                <a:cubicBezTo>
                  <a:pt x="6750" y="153"/>
                  <a:pt x="6703" y="135"/>
                  <a:pt x="6659" y="135"/>
                </a:cubicBezTo>
                <a:cubicBezTo>
                  <a:pt x="6632" y="135"/>
                  <a:pt x="6607" y="142"/>
                  <a:pt x="6584" y="155"/>
                </a:cubicBezTo>
                <a:cubicBezTo>
                  <a:pt x="6322" y="310"/>
                  <a:pt x="6061" y="393"/>
                  <a:pt x="5775" y="441"/>
                </a:cubicBezTo>
                <a:cubicBezTo>
                  <a:pt x="5465" y="143"/>
                  <a:pt x="5048" y="0"/>
                  <a:pt x="462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17" name="Google Shape;313;p42">
            <a:extLst>
              <a:ext uri="{FF2B5EF4-FFF2-40B4-BE49-F238E27FC236}">
                <a16:creationId xmlns:a16="http://schemas.microsoft.com/office/drawing/2014/main" id="{D0BD2305-6A2F-6449-BA81-5FF5F499D191}"/>
              </a:ext>
            </a:extLst>
          </p:cNvPr>
          <p:cNvSpPr txBox="1"/>
          <p:nvPr/>
        </p:nvSpPr>
        <p:spPr>
          <a:xfrm>
            <a:off x="280163" y="4659264"/>
            <a:ext cx="652102" cy="349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tx1"/>
                </a:solidFill>
                <a:latin typeface="Syne"/>
                <a:ea typeface="Syne"/>
                <a:cs typeface="Syne"/>
                <a:sym typeface="Syne"/>
              </a:rPr>
              <a:t>ADNSU</a:t>
            </a:r>
            <a:endParaRPr sz="1000" dirty="0">
              <a:solidFill>
                <a:schemeClr val="tx1"/>
              </a:solidFill>
              <a:latin typeface="Syne"/>
              <a:ea typeface="Syne"/>
              <a:cs typeface="Syne"/>
              <a:sym typeface="Syne"/>
            </a:endParaRPr>
          </a:p>
        </p:txBody>
      </p:sp>
      <p:cxnSp>
        <p:nvCxnSpPr>
          <p:cNvPr id="18" name="Google Shape;314;p42">
            <a:extLst>
              <a:ext uri="{FF2B5EF4-FFF2-40B4-BE49-F238E27FC236}">
                <a16:creationId xmlns:a16="http://schemas.microsoft.com/office/drawing/2014/main" id="{D7E7F460-8ABC-33E2-AC6A-458820DD21A5}"/>
              </a:ext>
            </a:extLst>
          </p:cNvPr>
          <p:cNvCxnSpPr>
            <a:cxnSpLocks/>
          </p:cNvCxnSpPr>
          <p:nvPr/>
        </p:nvCxnSpPr>
        <p:spPr>
          <a:xfrm>
            <a:off x="897742" y="4850966"/>
            <a:ext cx="7934364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011903978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5" name="Google Shape;135;p29"/>
          <p:cNvGraphicFramePr/>
          <p:nvPr>
            <p:extLst>
              <p:ext uri="{D42A27DB-BD31-4B8C-83A1-F6EECF244321}">
                <p14:modId xmlns:p14="http://schemas.microsoft.com/office/powerpoint/2010/main" val="1130843587"/>
              </p:ext>
            </p:extLst>
          </p:nvPr>
        </p:nvGraphicFramePr>
        <p:xfrm>
          <a:off x="829340" y="1662670"/>
          <a:ext cx="7291144" cy="2393649"/>
        </p:xfrm>
        <a:graphic>
          <a:graphicData uri="http://schemas.openxmlformats.org/drawingml/2006/table">
            <a:tbl>
              <a:tblPr>
                <a:noFill/>
                <a:tableStyleId>{5D8DDBBB-0E30-46CC-8B63-1809DD2FCF4F}</a:tableStyleId>
              </a:tblPr>
              <a:tblGrid>
                <a:gridCol w="25546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36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94381">
                <a:tc>
                  <a:txBody>
                    <a:bodyPr/>
                    <a:lstStyle/>
                    <a:p>
                      <a:pPr algn="l"/>
                      <a:r>
                        <a:rPr lang="ru-RU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Sitka Text" pitchFamily="2" charset="0"/>
                          <a:ea typeface="Arial"/>
                          <a:cs typeface="Arial"/>
                          <a:sym typeface="Arial"/>
                        </a:rPr>
                        <a:t>1.Анализ</a:t>
                      </a:r>
                      <a:r>
                        <a:rPr lang="en-US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Sitka Text" pitchFamily="2" charset="0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ru-RU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Sitka Text" pitchFamily="2" charset="0"/>
                          <a:ea typeface="Arial"/>
                          <a:cs typeface="Arial"/>
                          <a:sym typeface="Arial"/>
                        </a:rPr>
                        <a:t>требований</a:t>
                      </a:r>
                    </a:p>
                  </a:txBody>
                  <a:tcPr marL="91425" marR="91425" marT="0" marB="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ru-RU" sz="1000" dirty="0">
                          <a:solidFill>
                            <a:schemeClr val="dk1"/>
                          </a:solidFill>
                          <a:latin typeface="Sitka Text" pitchFamily="2" charset="0"/>
                          <a:ea typeface="Sans Serif Collection" panose="020B0502040504020204" pitchFamily="34" charset="0"/>
                          <a:cs typeface="Sans Serif Collection" panose="020B0502040504020204" pitchFamily="34" charset="0"/>
                          <a:sym typeface="Albert Sans"/>
                        </a:rPr>
                        <a:t>На первом этапе проводится сбор информации о будущей системе: </a:t>
                      </a:r>
                      <a:endParaRPr sz="1000" dirty="0">
                        <a:solidFill>
                          <a:schemeClr val="dk1"/>
                        </a:solidFill>
                        <a:latin typeface="Sitka Text" pitchFamily="2" charset="0"/>
                        <a:ea typeface="Sans Serif Collection" panose="020B0502040504020204" pitchFamily="34" charset="0"/>
                        <a:cs typeface="Sans Serif Collection" panose="020B0502040504020204" pitchFamily="34" charset="0"/>
                        <a:sym typeface="Albert Sa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79671">
                <a:tc>
                  <a:txBody>
                    <a:bodyPr/>
                    <a:lstStyle/>
                    <a:p>
                      <a:pPr algn="l"/>
                      <a:r>
                        <a:rPr lang="ru-RU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Sitka Text" pitchFamily="2" charset="0"/>
                          <a:ea typeface="Arial"/>
                          <a:cs typeface="Arial"/>
                          <a:sym typeface="Arial"/>
                        </a:rPr>
                        <a:t>2.Проектирование и дизайн</a:t>
                      </a:r>
                    </a:p>
                  </a:txBody>
                  <a:tcPr marL="91425" marR="91425" marT="0" marB="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ru-RU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Sitka Text" pitchFamily="2" charset="0"/>
                          <a:ea typeface="Arial"/>
                          <a:cs typeface="Arial"/>
                          <a:sym typeface="Arial"/>
                        </a:rPr>
                        <a:t>На данном этапе разрабатывается структура сайта, создаются макеты </a:t>
                      </a:r>
                      <a:endParaRPr sz="800" dirty="0">
                        <a:solidFill>
                          <a:schemeClr val="tx1"/>
                        </a:solidFill>
                        <a:latin typeface="Sitka Text" pitchFamily="2" charset="0"/>
                        <a:ea typeface="Albert Sans"/>
                        <a:cs typeface="Albert Sans"/>
                        <a:sym typeface="Albert Sa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5216">
                <a:tc>
                  <a:txBody>
                    <a:bodyPr/>
                    <a:lstStyle/>
                    <a:p>
                      <a:pPr algn="l"/>
                      <a:r>
                        <a:rPr lang="ru-RU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Sitka Text" pitchFamily="2" charset="0"/>
                          <a:ea typeface="Arial"/>
                          <a:cs typeface="Arial"/>
                          <a:sym typeface="Arial"/>
                        </a:rPr>
                        <a:t>3</a:t>
                      </a:r>
                      <a:r>
                        <a:rPr lang="en-US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Sitka Text" pitchFamily="2" charset="0"/>
                          <a:ea typeface="Arial"/>
                          <a:cs typeface="Arial"/>
                          <a:sym typeface="Arial"/>
                        </a:rPr>
                        <a:t>.</a:t>
                      </a:r>
                      <a:r>
                        <a:rPr lang="ru-RU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Sitka Text" pitchFamily="2" charset="0"/>
                          <a:ea typeface="Arial"/>
                          <a:cs typeface="Arial"/>
                          <a:sym typeface="Arial"/>
                        </a:rPr>
                        <a:t>Реализация</a:t>
                      </a:r>
                    </a:p>
                  </a:txBody>
                  <a:tcPr marL="91425" marR="91425" marT="0" marB="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ru-RU" sz="10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Sitka Text" pitchFamily="2" charset="0"/>
                          <a:ea typeface="Arial"/>
                          <a:cs typeface="Arial"/>
                          <a:sym typeface="Arial"/>
                        </a:rPr>
                        <a:t>Разработка веб-сайта осуществляется с использованием современных технологий: HTML и CSS для оформления, JavaScript — для добавления интерактивности. </a:t>
                      </a:r>
                      <a:endParaRPr sz="600" dirty="0">
                        <a:solidFill>
                          <a:schemeClr val="tx1"/>
                        </a:solidFill>
                        <a:latin typeface="Sitka Text" pitchFamily="2" charset="0"/>
                        <a:ea typeface="Albert Sans"/>
                        <a:cs typeface="Albert Sans"/>
                        <a:sym typeface="Albert Sa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4381">
                <a:tc>
                  <a:txBody>
                    <a:bodyPr/>
                    <a:lstStyle/>
                    <a:p>
                      <a:pPr algn="l"/>
                      <a:r>
                        <a:rPr lang="ru-RU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Sitka Text" pitchFamily="2" charset="0"/>
                          <a:ea typeface="Arial"/>
                          <a:cs typeface="Arial"/>
                          <a:sym typeface="Arial"/>
                        </a:rPr>
                        <a:t>4.Тестирование</a:t>
                      </a:r>
                    </a:p>
                  </a:txBody>
                  <a:tcPr marL="91425" marR="91425" marT="0" marB="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ru-RU" sz="10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Sitka Text" pitchFamily="2" charset="0"/>
                          <a:ea typeface="Arial"/>
                          <a:cs typeface="Arial"/>
                          <a:sym typeface="Arial"/>
                        </a:rPr>
                        <a:t>Готовая система проходит всестороннюю проверку</a:t>
                      </a:r>
                      <a:r>
                        <a:rPr lang="ru-RU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Sitka Text" pitchFamily="2" charset="0"/>
                          <a:ea typeface="Arial"/>
                          <a:cs typeface="Arial"/>
                          <a:sym typeface="Arial"/>
                        </a:rPr>
                        <a:t>. </a:t>
                      </a:r>
                      <a:endParaRPr sz="1000" dirty="0">
                        <a:solidFill>
                          <a:schemeClr val="dk1"/>
                        </a:solidFill>
                        <a:latin typeface="Sitka Text" pitchFamily="2" charset="0"/>
                        <a:ea typeface="Albert Sans"/>
                        <a:cs typeface="Albert Sans"/>
                        <a:sym typeface="Albert Sa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36" name="Google Shape;136;p29"/>
          <p:cNvSpPr txBox="1"/>
          <p:nvPr/>
        </p:nvSpPr>
        <p:spPr>
          <a:xfrm>
            <a:off x="260497" y="871855"/>
            <a:ext cx="6993433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450215">
              <a:lnSpc>
                <a:spcPct val="150000"/>
              </a:lnSpc>
            </a:pPr>
            <a:r>
              <a:rPr lang="ru-RU" dirty="0">
                <a:solidFill>
                  <a:schemeClr val="tx1"/>
                </a:solidFill>
                <a:effectLst/>
                <a:latin typeface="Sitka Text" pitchFamily="2" charset="0"/>
                <a:ea typeface="MS Mincho" panose="02020609040205080304" pitchFamily="49" charset="-128"/>
              </a:rPr>
              <a:t>Процесс разработки включает в себя следующие ключевые этапы</a:t>
            </a:r>
            <a:r>
              <a:rPr lang="ru-RU" sz="1800" dirty="0">
                <a:solidFill>
                  <a:schemeClr val="tx1"/>
                </a:solidFill>
                <a:effectLst/>
                <a:latin typeface="Sitka Text" pitchFamily="2" charset="0"/>
                <a:ea typeface="MS Mincho" panose="02020609040205080304" pitchFamily="49" charset="-128"/>
              </a:rPr>
              <a:t>:</a:t>
            </a:r>
          </a:p>
        </p:txBody>
      </p:sp>
      <p:sp>
        <p:nvSpPr>
          <p:cNvPr id="139" name="Google Shape;139;p2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b="1" dirty="0">
                <a:effectLst/>
                <a:latin typeface="Arial Black" panose="020B0A04020102020204" pitchFamily="34" charset="0"/>
                <a:ea typeface="MS Mincho" panose="02020609040205080304" pitchFamily="49" charset="-128"/>
              </a:rPr>
              <a:t>ВВЕДЕНИЕ</a:t>
            </a:r>
            <a:endParaRPr b="0" dirty="0">
              <a:latin typeface="Arial Black" panose="020B0A04020102020204" pitchFamily="34" charset="0"/>
              <a:ea typeface="Syne SemiBold"/>
              <a:cs typeface="Syne SemiBold"/>
              <a:sym typeface="Syne SemiBold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7912B3E-31F5-B159-9ADE-086B48EA4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z-Latn-AZ" sz="2000" b="1" dirty="0">
                <a:effectLst/>
                <a:latin typeface="Arial Black" panose="020B0A04020102020204" pitchFamily="34" charset="0"/>
                <a:ea typeface="MS Mincho" panose="02020609040205080304" pitchFamily="49" charset="-128"/>
              </a:rPr>
              <a:t>ТЕОРЕТИЧЕСКАЯ ЧАСТЬ</a:t>
            </a:r>
            <a:br>
              <a:rPr lang="ru-RU" sz="18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</a:b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A59835C-5A27-59C3-B4AB-9346E89091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0000" y="1215751"/>
            <a:ext cx="8027090" cy="3567263"/>
          </a:xfrm>
        </p:spPr>
        <p:txBody>
          <a:bodyPr/>
          <a:lstStyle/>
          <a:p>
            <a:pPr marL="457200" algn="just">
              <a:lnSpc>
                <a:spcPct val="150000"/>
              </a:lnSpc>
              <a:buNone/>
            </a:pPr>
            <a:r>
              <a:rPr lang="az-Latn-AZ" sz="1600" b="1" u="sng" dirty="0">
                <a:effectLst/>
                <a:latin typeface="Sitka Text" pitchFamily="2" charset="0"/>
                <a:ea typeface="MS Mincho" panose="02020609040205080304" pitchFamily="49" charset="-128"/>
              </a:rPr>
              <a:t>1.</a:t>
            </a:r>
            <a:r>
              <a:rPr lang="ru-RU" sz="1600" b="1" u="sng" dirty="0">
                <a:effectLst/>
                <a:latin typeface="Sitka Text" pitchFamily="2" charset="0"/>
                <a:ea typeface="MS Mincho" panose="02020609040205080304" pitchFamily="49" charset="-128"/>
              </a:rPr>
              <a:t>1</a:t>
            </a:r>
            <a:r>
              <a:rPr lang="az-Latn-AZ" sz="1600" b="1" u="sng" dirty="0">
                <a:effectLst/>
                <a:latin typeface="Sitka Text" pitchFamily="2" charset="0"/>
                <a:ea typeface="MS Mincho" panose="02020609040205080304" pitchFamily="49" charset="-128"/>
              </a:rPr>
              <a:t> Web-программирование</a:t>
            </a:r>
            <a:endParaRPr lang="ru-RU" sz="1600" b="1" u="sng" dirty="0">
              <a:effectLst/>
              <a:latin typeface="Sitka Text" pitchFamily="2" charset="0"/>
              <a:ea typeface="MS Mincho" panose="02020609040205080304" pitchFamily="49" charset="-128"/>
            </a:endParaRPr>
          </a:p>
          <a:p>
            <a:pPr indent="0">
              <a:lnSpc>
                <a:spcPct val="150000"/>
              </a:lnSpc>
              <a:buNone/>
            </a:pPr>
            <a:r>
              <a:rPr lang="ru-RU" sz="1400" b="1" i="1" u="sng" dirty="0">
                <a:effectLst/>
                <a:latin typeface="Sitka Text" pitchFamily="2" charset="0"/>
                <a:ea typeface="MS Mincho" panose="02020609040205080304" pitchFamily="49" charset="-128"/>
              </a:rPr>
              <a:t>Web-разработка</a:t>
            </a:r>
            <a:r>
              <a:rPr lang="ru-RU" sz="1400" dirty="0">
                <a:effectLst/>
                <a:latin typeface="Sitka Text" pitchFamily="2" charset="0"/>
                <a:ea typeface="MS Mincho" panose="02020609040205080304" pitchFamily="49" charset="-128"/>
              </a:rPr>
              <a:t> представляет собой активно развивающееся направление программирования, основной задачей которого является создание интерактивных и динамичных интернет-приложений. Языки, используемые в веб-программировании, делятся на два ключевых типа: клиентские и серверные.</a:t>
            </a:r>
            <a:endParaRPr lang="en-US" sz="1400" dirty="0">
              <a:latin typeface="Sitka Text" pitchFamily="2" charset="0"/>
              <a:ea typeface="MS Mincho" panose="02020609040205080304" pitchFamily="49" charset="-128"/>
            </a:endParaRPr>
          </a:p>
          <a:p>
            <a:pPr indent="0">
              <a:lnSpc>
                <a:spcPct val="150000"/>
              </a:lnSpc>
              <a:buNone/>
            </a:pPr>
            <a:r>
              <a:rPr lang="ru-RU" sz="1400" b="1" i="1" u="sng" kern="0" dirty="0">
                <a:effectLst/>
                <a:latin typeface="Sitka Text" pitchFamily="2" charset="0"/>
                <a:ea typeface="MS Mincho" panose="02020609040205080304" pitchFamily="49" charset="-128"/>
              </a:rPr>
              <a:t>Клиентские языки</a:t>
            </a:r>
            <a:r>
              <a:rPr lang="ru-RU" sz="1400" kern="0" dirty="0">
                <a:effectLst/>
                <a:latin typeface="Sitka Text" pitchFamily="2" charset="0"/>
                <a:ea typeface="MS Mincho" panose="02020609040205080304" pitchFamily="49" charset="-128"/>
              </a:rPr>
              <a:t> выполняются непосредственно на стороне пользователя, чаще всего в его веб-браузере.</a:t>
            </a:r>
            <a:endParaRPr lang="en-US" sz="1400" kern="0" dirty="0">
              <a:latin typeface="Sitka Text" pitchFamily="2" charset="0"/>
              <a:ea typeface="MS Mincho" panose="02020609040205080304" pitchFamily="49" charset="-128"/>
            </a:endParaRPr>
          </a:p>
          <a:p>
            <a:pPr indent="0">
              <a:lnSpc>
                <a:spcPct val="150000"/>
              </a:lnSpc>
              <a:buNone/>
            </a:pPr>
            <a:r>
              <a:rPr lang="ru-RU" sz="1400" b="1" i="1" dirty="0">
                <a:effectLst/>
                <a:latin typeface="Sitka Text" pitchFamily="2" charset="0"/>
                <a:ea typeface="MS Mincho" panose="02020609040205080304" pitchFamily="49" charset="-128"/>
              </a:rPr>
              <a:t>Серверные языки программирования</a:t>
            </a:r>
            <a:r>
              <a:rPr lang="ru-RU" sz="1400" dirty="0">
                <a:effectLst/>
                <a:latin typeface="Sitka Text" pitchFamily="2" charset="0"/>
                <a:ea typeface="MS Mincho" panose="02020609040205080304" pitchFamily="49" charset="-128"/>
              </a:rPr>
              <a:t>, в отличие от клиентских, позволяют </a:t>
            </a:r>
            <a:r>
              <a:rPr lang="en-US" sz="1400" dirty="0">
                <a:effectLst/>
                <a:latin typeface="Sitka Text" pitchFamily="2" charset="0"/>
                <a:ea typeface="MS Mincho" panose="02020609040205080304" pitchFamily="49" charset="-128"/>
              </a:rPr>
              <a:t>           </a:t>
            </a:r>
            <a:r>
              <a:rPr lang="ru-RU" sz="1400" dirty="0">
                <a:effectLst/>
                <a:latin typeface="Sitka Text" pitchFamily="2" charset="0"/>
                <a:ea typeface="MS Mincho" panose="02020609040205080304" pitchFamily="49" charset="-128"/>
              </a:rPr>
              <a:t>выполнять сложную логику обработки данных на стороне сервера.</a:t>
            </a:r>
            <a:endParaRPr lang="ru-RU" sz="1400" dirty="0">
              <a:latin typeface="Sitka Tex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2418604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E74D7AE-D71E-6D3F-20D4-9D6BF35F5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2400" b="1" dirty="0">
                <a:effectLst/>
                <a:latin typeface="Arial Black" panose="020B0A04020102020204" pitchFamily="34" charset="0"/>
                <a:ea typeface="MS Mincho" panose="02020609040205080304" pitchFamily="49" charset="-128"/>
              </a:rPr>
              <a:t>HTML</a:t>
            </a: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5D49F06-A921-22D8-9ADA-2DC0AF37A7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0000" y="1303689"/>
            <a:ext cx="7704000" cy="3223094"/>
          </a:xfrm>
        </p:spPr>
        <p:txBody>
          <a:bodyPr/>
          <a:lstStyle/>
          <a:p>
            <a:pPr marL="152400" indent="0">
              <a:buNone/>
            </a:pPr>
            <a:r>
              <a:rPr lang="ru-RU" sz="1400" b="1" u="sng" kern="0" dirty="0">
                <a:effectLst/>
                <a:latin typeface="Sitka Text" pitchFamily="2" charset="0"/>
                <a:ea typeface="MS Mincho" panose="02020609040205080304" pitchFamily="49" charset="-128"/>
              </a:rPr>
              <a:t>HTML (</a:t>
            </a:r>
            <a:r>
              <a:rPr lang="ru-RU" sz="1400" b="1" u="sng" kern="0" dirty="0" err="1">
                <a:effectLst/>
                <a:latin typeface="Sitka Text" pitchFamily="2" charset="0"/>
                <a:ea typeface="MS Mincho" panose="02020609040205080304" pitchFamily="49" charset="-128"/>
              </a:rPr>
              <a:t>HyperText</a:t>
            </a:r>
            <a:r>
              <a:rPr lang="ru-RU" sz="1400" b="1" u="sng" kern="0" dirty="0">
                <a:effectLst/>
                <a:latin typeface="Sitka Text" pitchFamily="2" charset="0"/>
                <a:ea typeface="MS Mincho" panose="02020609040205080304" pitchFamily="49" charset="-128"/>
              </a:rPr>
              <a:t> </a:t>
            </a:r>
            <a:r>
              <a:rPr lang="ru-RU" sz="1400" b="1" u="sng" kern="0" dirty="0" err="1">
                <a:effectLst/>
                <a:latin typeface="Sitka Text" pitchFamily="2" charset="0"/>
                <a:ea typeface="MS Mincho" panose="02020609040205080304" pitchFamily="49" charset="-128"/>
              </a:rPr>
              <a:t>Markup</a:t>
            </a:r>
            <a:r>
              <a:rPr lang="ru-RU" sz="1400" b="1" u="sng" kern="0" dirty="0">
                <a:effectLst/>
                <a:latin typeface="Sitka Text" pitchFamily="2" charset="0"/>
                <a:ea typeface="MS Mincho" panose="02020609040205080304" pitchFamily="49" charset="-128"/>
              </a:rPr>
              <a:t> Language)</a:t>
            </a:r>
            <a:r>
              <a:rPr lang="en-US" sz="1400" b="1" u="sng" dirty="0">
                <a:latin typeface="Sitka Text" pitchFamily="2" charset="0"/>
                <a:ea typeface="MS Mincho" panose="02020609040205080304" pitchFamily="49" charset="-128"/>
              </a:rPr>
              <a:t> </a:t>
            </a:r>
            <a:r>
              <a:rPr lang="ru-RU" sz="1400" kern="0" dirty="0">
                <a:effectLst/>
                <a:latin typeface="Sitka Text" pitchFamily="2" charset="0"/>
                <a:ea typeface="MS Mincho" panose="02020609040205080304" pitchFamily="49" charset="-128"/>
              </a:rPr>
              <a:t>— это стандартный язык разметки, предназначенный для создания и структурирования документов в интернете.</a:t>
            </a:r>
            <a:endParaRPr lang="en-US" sz="1400" dirty="0">
              <a:latin typeface="Sitka Text" pitchFamily="2" charset="0"/>
              <a:ea typeface="MS Mincho" panose="02020609040205080304" pitchFamily="49" charset="-128"/>
            </a:endParaRPr>
          </a:p>
          <a:p>
            <a:pPr marL="152400" indent="0">
              <a:buNone/>
            </a:pPr>
            <a:r>
              <a:rPr lang="ru-RU" sz="1400" b="1" u="sng" dirty="0">
                <a:effectLst/>
                <a:latin typeface="Sitka Text" pitchFamily="2" charset="0"/>
                <a:ea typeface="MS Mincho" panose="02020609040205080304" pitchFamily="49" charset="-128"/>
              </a:rPr>
              <a:t>Назначение и функции HTML</a:t>
            </a:r>
            <a:endParaRPr lang="en-US" sz="1400" b="1" u="sng" dirty="0">
              <a:latin typeface="Sitka Text" pitchFamily="2" charset="0"/>
              <a:ea typeface="MS Mincho" panose="02020609040205080304" pitchFamily="49" charset="-128"/>
            </a:endParaRPr>
          </a:p>
          <a:p>
            <a:pPr marL="152400" indent="0">
              <a:buNone/>
            </a:pPr>
            <a:r>
              <a:rPr lang="ru-RU" sz="1400" dirty="0">
                <a:effectLst/>
                <a:latin typeface="Sitka Text" pitchFamily="2" charset="0"/>
                <a:ea typeface="MS Mincho" panose="02020609040205080304" pitchFamily="49" charset="-128"/>
              </a:rPr>
              <a:t>HTML позволяет управлять отображением различных элементов на странице, включая:</a:t>
            </a:r>
            <a:endParaRPr lang="en-US" sz="1400" dirty="0">
              <a:effectLst/>
              <a:latin typeface="Sitka Text" pitchFamily="2" charset="0"/>
              <a:ea typeface="MS Mincho" panose="02020609040205080304" pitchFamily="49" charset="-128"/>
            </a:endParaRPr>
          </a:p>
          <a:p>
            <a:pPr marL="152400" indent="0">
              <a:buNone/>
            </a:pPr>
            <a:endParaRPr lang="ru-RU" sz="1400" dirty="0">
              <a:effectLst/>
              <a:latin typeface="Sitka Text" pitchFamily="2" charset="0"/>
              <a:ea typeface="MS Mincho" panose="02020609040205080304" pitchFamily="49" charset="-128"/>
            </a:endParaRPr>
          </a:p>
          <a:p>
            <a:pPr marL="342900" lvl="0" indent="-342900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ru-RU" sz="1400" b="1" u="sng" dirty="0">
                <a:effectLst/>
                <a:latin typeface="Sitka Text" pitchFamily="2" charset="0"/>
                <a:ea typeface="MS Mincho" panose="02020609040205080304" pitchFamily="49" charset="-128"/>
              </a:rPr>
              <a:t>Форматирование текста:</a:t>
            </a:r>
            <a:r>
              <a:rPr lang="ru-RU" sz="1400" u="sng" dirty="0">
                <a:effectLst/>
                <a:latin typeface="Sitka Text" pitchFamily="2" charset="0"/>
                <a:ea typeface="MS Mincho" panose="02020609040205080304" pitchFamily="49" charset="-128"/>
              </a:rPr>
              <a:t> </a:t>
            </a:r>
            <a:r>
              <a:rPr lang="ru-RU" sz="1400" dirty="0">
                <a:effectLst/>
                <a:latin typeface="Sitka Text" pitchFamily="2" charset="0"/>
                <a:ea typeface="MS Mincho" panose="02020609040205080304" pitchFamily="49" charset="-128"/>
              </a:rPr>
              <a:t>изменение цвета, шрифта, размера, стиля (жирный, курсив и т. д.);</a:t>
            </a:r>
          </a:p>
          <a:p>
            <a:pPr marL="342900" lvl="0" indent="-342900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ru-RU" sz="1400" b="1" u="sng" dirty="0">
                <a:effectLst/>
                <a:latin typeface="Sitka Text" pitchFamily="2" charset="0"/>
                <a:ea typeface="MS Mincho" panose="02020609040205080304" pitchFamily="49" charset="-128"/>
              </a:rPr>
              <a:t>Выделение и структура</a:t>
            </a:r>
            <a:r>
              <a:rPr lang="ru-RU" sz="1400" b="1" dirty="0">
                <a:effectLst/>
                <a:latin typeface="Sitka Text" pitchFamily="2" charset="0"/>
                <a:ea typeface="MS Mincho" panose="02020609040205080304" pitchFamily="49" charset="-128"/>
              </a:rPr>
              <a:t>: </a:t>
            </a:r>
            <a:r>
              <a:rPr lang="ru-RU" sz="1400" dirty="0">
                <a:effectLst/>
                <a:latin typeface="Sitka Text" pitchFamily="2" charset="0"/>
                <a:ea typeface="MS Mincho" panose="02020609040205080304" pitchFamily="49" charset="-128"/>
              </a:rPr>
              <a:t>заголовки, абзацы, списки, цитаты, блоки и строки;</a:t>
            </a:r>
          </a:p>
          <a:p>
            <a:pPr marL="342900" lvl="0" indent="-342900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ru-RU" sz="1400" b="1" u="sng" dirty="0">
                <a:effectLst/>
                <a:latin typeface="Sitka Text" pitchFamily="2" charset="0"/>
                <a:ea typeface="MS Mincho" panose="02020609040205080304" pitchFamily="49" charset="-128"/>
              </a:rPr>
              <a:t>Гиперссылки:</a:t>
            </a:r>
            <a:r>
              <a:rPr lang="ru-RU" sz="1400" dirty="0">
                <a:effectLst/>
                <a:latin typeface="Sitka Text" pitchFamily="2" charset="0"/>
                <a:ea typeface="MS Mincho" panose="02020609040205080304" pitchFamily="49" charset="-128"/>
              </a:rPr>
              <a:t> переходы между страницами и внутри одного документа;</a:t>
            </a:r>
          </a:p>
          <a:p>
            <a:pPr marL="342900" lvl="0" indent="-342900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ru-RU" sz="1400" b="1" u="sng" dirty="0">
                <a:effectLst/>
                <a:latin typeface="Sitka Text" pitchFamily="2" charset="0"/>
                <a:ea typeface="MS Mincho" panose="02020609040205080304" pitchFamily="49" charset="-128"/>
              </a:rPr>
              <a:t>Формы</a:t>
            </a:r>
            <a:r>
              <a:rPr lang="ru-RU" sz="1400" b="1" dirty="0">
                <a:effectLst/>
                <a:latin typeface="Sitka Text" pitchFamily="2" charset="0"/>
                <a:ea typeface="MS Mincho" panose="02020609040205080304" pitchFamily="49" charset="-128"/>
              </a:rPr>
              <a:t>:</a:t>
            </a:r>
            <a:r>
              <a:rPr lang="ru-RU" sz="1400" dirty="0">
                <a:effectLst/>
                <a:latin typeface="Sitka Text" pitchFamily="2" charset="0"/>
                <a:ea typeface="MS Mincho" panose="02020609040205080304" pitchFamily="49" charset="-128"/>
              </a:rPr>
              <a:t> интерфейсы для ввода данных пользователями;</a:t>
            </a:r>
          </a:p>
          <a:p>
            <a:pPr marL="342900" lvl="0" indent="-342900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ru-RU" sz="1400" b="1" u="sng" dirty="0">
                <a:effectLst/>
                <a:latin typeface="Sitka Text" pitchFamily="2" charset="0"/>
                <a:ea typeface="MS Mincho" panose="02020609040205080304" pitchFamily="49" charset="-128"/>
              </a:rPr>
              <a:t>Мультимедиа</a:t>
            </a:r>
            <a:r>
              <a:rPr lang="ru-RU" sz="1400" b="1" dirty="0">
                <a:effectLst/>
                <a:latin typeface="Sitka Text" pitchFamily="2" charset="0"/>
                <a:ea typeface="MS Mincho" panose="02020609040205080304" pitchFamily="49" charset="-128"/>
              </a:rPr>
              <a:t>:</a:t>
            </a:r>
            <a:r>
              <a:rPr lang="ru-RU" sz="1400" dirty="0">
                <a:effectLst/>
                <a:latin typeface="Sitka Text" pitchFamily="2" charset="0"/>
                <a:ea typeface="MS Mincho" panose="02020609040205080304" pitchFamily="49" charset="-128"/>
              </a:rPr>
              <a:t> встроенные изображения, видео, аудио и подключаемые внешние объекты;</a:t>
            </a:r>
          </a:p>
          <a:p>
            <a:endParaRPr lang="ru-RU" sz="10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2988609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DA35179-E654-51E4-2B52-C676ED9A71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429076"/>
            <a:ext cx="7704000" cy="572700"/>
          </a:xfrm>
        </p:spPr>
        <p:txBody>
          <a:bodyPr/>
          <a:lstStyle/>
          <a:p>
            <a:r>
              <a:rPr lang="ru-RU" sz="2400" b="1" dirty="0">
                <a:effectLst/>
                <a:latin typeface="Arial Black" panose="020B0A04020102020204" pitchFamily="34" charset="0"/>
                <a:ea typeface="MS Mincho" panose="02020609040205080304" pitchFamily="49" charset="-128"/>
              </a:rPr>
              <a:t>HTML</a:t>
            </a:r>
            <a:endParaRPr lang="ru-RU" sz="2400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F421D04-ECED-4918-4563-8308BF253F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4589" y="1001776"/>
            <a:ext cx="7704000" cy="3069870"/>
          </a:xfrm>
        </p:spPr>
        <p:txBody>
          <a:bodyPr/>
          <a:lstStyle/>
          <a:p>
            <a:pPr marL="152400" indent="0">
              <a:buNone/>
            </a:pPr>
            <a:r>
              <a:rPr lang="ru-RU" sz="1600" b="1" dirty="0">
                <a:effectLst/>
                <a:latin typeface="Sitka Text" pitchFamily="2" charset="0"/>
                <a:ea typeface="MS Mincho" panose="02020609040205080304" pitchFamily="49" charset="-128"/>
              </a:rPr>
              <a:t>Основные принципы HTML</a:t>
            </a:r>
            <a:endParaRPr lang="en-US" sz="1600" b="1" dirty="0">
              <a:latin typeface="Sitka Text" pitchFamily="2" charset="0"/>
              <a:ea typeface="MS Mincho" panose="02020609040205080304" pitchFamily="49" charset="-128"/>
            </a:endParaRPr>
          </a:p>
          <a:p>
            <a:pPr marL="152400" indent="0">
              <a:buNone/>
            </a:pPr>
            <a:r>
              <a:rPr lang="ru-RU" sz="1400" dirty="0">
                <a:effectLst/>
                <a:latin typeface="Sitka Text" pitchFamily="2" charset="0"/>
                <a:ea typeface="MS Mincho" panose="02020609040205080304" pitchFamily="49" charset="-128"/>
              </a:rPr>
              <a:t>HTML-документ состоит из элементов, заключённых в теги. Каждый тег берётся в угловые скобки (&lt; и &gt;), а закрывающий тег дополнительно содержит символ /. Например:</a:t>
            </a:r>
          </a:p>
          <a:p>
            <a:pPr algn="just">
              <a:lnSpc>
                <a:spcPct val="150000"/>
              </a:lnSpc>
              <a:buNone/>
            </a:pPr>
            <a:r>
              <a:rPr lang="ru-RU" b="1" dirty="0">
                <a:solidFill>
                  <a:schemeClr val="tx2"/>
                </a:solidFill>
                <a:effectLst/>
                <a:latin typeface="Sitka Text" pitchFamily="2" charset="0"/>
                <a:ea typeface="MS Mincho" panose="02020609040205080304" pitchFamily="49" charset="-128"/>
              </a:rPr>
              <a:t>&lt;HTML&gt;</a:t>
            </a:r>
            <a:endParaRPr lang="ru-RU" dirty="0">
              <a:solidFill>
                <a:schemeClr val="tx2"/>
              </a:solidFill>
              <a:effectLst/>
              <a:latin typeface="Sitka Text" pitchFamily="2" charset="0"/>
              <a:ea typeface="MS Mincho" panose="02020609040205080304" pitchFamily="49" charset="-128"/>
            </a:endParaRPr>
          </a:p>
          <a:p>
            <a:pPr algn="just">
              <a:lnSpc>
                <a:spcPct val="150000"/>
              </a:lnSpc>
              <a:buNone/>
            </a:pPr>
            <a:r>
              <a:rPr lang="ru-RU" b="1" dirty="0">
                <a:solidFill>
                  <a:schemeClr val="tx2"/>
                </a:solidFill>
                <a:effectLst/>
                <a:latin typeface="Sitka Text" pitchFamily="2" charset="0"/>
                <a:ea typeface="MS Mincho" panose="02020609040205080304" pitchFamily="49" charset="-128"/>
              </a:rPr>
              <a:t>  &lt;HEAD&gt;</a:t>
            </a:r>
            <a:endParaRPr lang="ru-RU" dirty="0">
              <a:solidFill>
                <a:schemeClr val="tx2"/>
              </a:solidFill>
              <a:effectLst/>
              <a:latin typeface="Sitka Text" pitchFamily="2" charset="0"/>
              <a:ea typeface="MS Mincho" panose="02020609040205080304" pitchFamily="49" charset="-128"/>
            </a:endParaRPr>
          </a:p>
          <a:p>
            <a:pPr algn="just">
              <a:lnSpc>
                <a:spcPct val="150000"/>
              </a:lnSpc>
              <a:buNone/>
            </a:pPr>
            <a:r>
              <a:rPr lang="ru-RU" b="1" dirty="0">
                <a:solidFill>
                  <a:schemeClr val="tx2"/>
                </a:solidFill>
                <a:effectLst/>
                <a:latin typeface="Sitka Text" pitchFamily="2" charset="0"/>
                <a:ea typeface="MS Mincho" panose="02020609040205080304" pitchFamily="49" charset="-128"/>
              </a:rPr>
              <a:t>    &lt;TITLE&gt;Заголовок страницы&lt;/TITLE&gt;</a:t>
            </a:r>
            <a:endParaRPr lang="ru-RU" dirty="0">
              <a:solidFill>
                <a:schemeClr val="tx2"/>
              </a:solidFill>
              <a:effectLst/>
              <a:latin typeface="Sitka Text" pitchFamily="2" charset="0"/>
              <a:ea typeface="MS Mincho" panose="02020609040205080304" pitchFamily="49" charset="-128"/>
            </a:endParaRPr>
          </a:p>
          <a:p>
            <a:pPr algn="just">
              <a:lnSpc>
                <a:spcPct val="150000"/>
              </a:lnSpc>
              <a:buNone/>
            </a:pPr>
            <a:r>
              <a:rPr lang="ru-RU" b="1" dirty="0">
                <a:solidFill>
                  <a:schemeClr val="tx2"/>
                </a:solidFill>
                <a:effectLst/>
                <a:latin typeface="Sitka Text" pitchFamily="2" charset="0"/>
                <a:ea typeface="MS Mincho" panose="02020609040205080304" pitchFamily="49" charset="-128"/>
              </a:rPr>
              <a:t>  &lt;/HEAD&gt;</a:t>
            </a:r>
            <a:endParaRPr lang="ru-RU" dirty="0">
              <a:solidFill>
                <a:schemeClr val="tx2"/>
              </a:solidFill>
              <a:effectLst/>
              <a:latin typeface="Sitka Text" pitchFamily="2" charset="0"/>
              <a:ea typeface="MS Mincho" panose="02020609040205080304" pitchFamily="49" charset="-128"/>
            </a:endParaRPr>
          </a:p>
          <a:p>
            <a:pPr>
              <a:buNone/>
            </a:pPr>
            <a:r>
              <a:rPr lang="ru-RU" b="1" kern="0" dirty="0">
                <a:solidFill>
                  <a:schemeClr val="tx2"/>
                </a:solidFill>
                <a:effectLst/>
                <a:latin typeface="Sitka Text" pitchFamily="2" charset="0"/>
                <a:ea typeface="MS Mincho" panose="02020609040205080304" pitchFamily="49" charset="-128"/>
              </a:rPr>
              <a:t>&lt;/HTML&gt;</a:t>
            </a:r>
          </a:p>
          <a:p>
            <a:pPr>
              <a:buNone/>
            </a:pPr>
            <a:endParaRPr lang="ru-RU" sz="1400" b="1" dirty="0">
              <a:solidFill>
                <a:schemeClr val="tx2"/>
              </a:solidFill>
              <a:latin typeface="Consolas" panose="020B0609020204030204" pitchFamily="49" charset="0"/>
              <a:ea typeface="MS Mincho" panose="02020609040205080304" pitchFamily="49" charset="-128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5F8A5D-233C-4FD8-09B3-B13940C0C694}"/>
              </a:ext>
            </a:extLst>
          </p:cNvPr>
          <p:cNvSpPr txBox="1"/>
          <p:nvPr/>
        </p:nvSpPr>
        <p:spPr>
          <a:xfrm>
            <a:off x="317293" y="3222266"/>
            <a:ext cx="8238108" cy="699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7200">
              <a:lnSpc>
                <a:spcPct val="150000"/>
              </a:lnSpc>
              <a:buNone/>
            </a:pPr>
            <a:r>
              <a:rPr lang="ru-RU" sz="1400" dirty="0">
                <a:solidFill>
                  <a:schemeClr val="tx1"/>
                </a:solidFill>
                <a:effectLst/>
                <a:latin typeface="Sitka Text" pitchFamily="2" charset="0"/>
                <a:ea typeface="MS Mincho" panose="02020609040205080304" pitchFamily="49" charset="-128"/>
              </a:rPr>
              <a:t>Также, элементы разметки могут иметь атрибуты, задающие</a:t>
            </a:r>
            <a:endParaRPr lang="en-US" sz="1400" dirty="0">
              <a:solidFill>
                <a:schemeClr val="tx1"/>
              </a:solidFill>
              <a:effectLst/>
              <a:latin typeface="Sitka Text" pitchFamily="2" charset="0"/>
              <a:ea typeface="MS Mincho" panose="02020609040205080304" pitchFamily="49" charset="-128"/>
            </a:endParaRPr>
          </a:p>
          <a:p>
            <a:pPr indent="457200">
              <a:lnSpc>
                <a:spcPct val="150000"/>
              </a:lnSpc>
              <a:buNone/>
            </a:pPr>
            <a:r>
              <a:rPr lang="ru-RU" sz="1400" dirty="0">
                <a:solidFill>
                  <a:schemeClr val="tx1"/>
                </a:solidFill>
                <a:effectLst/>
                <a:latin typeface="Sitka Text" pitchFamily="2" charset="0"/>
                <a:ea typeface="MS Mincho" panose="02020609040205080304" pitchFamily="49" charset="-128"/>
              </a:rPr>
              <a:t>их свойства</a:t>
            </a:r>
            <a:r>
              <a:rPr lang="en-US" dirty="0">
                <a:solidFill>
                  <a:schemeClr val="tx1"/>
                </a:solidFill>
                <a:latin typeface="Sitka Text" pitchFamily="2" charset="0"/>
                <a:ea typeface="MS Mincho" panose="02020609040205080304" pitchFamily="49" charset="-128"/>
              </a:rPr>
              <a:t> </a:t>
            </a:r>
            <a:r>
              <a:rPr lang="ru-RU" sz="1400" dirty="0">
                <a:solidFill>
                  <a:schemeClr val="tx1"/>
                </a:solidFill>
                <a:effectLst/>
                <a:latin typeface="Sitka Text" pitchFamily="2" charset="0"/>
                <a:ea typeface="MS Mincho" panose="02020609040205080304" pitchFamily="49" charset="-128"/>
              </a:rPr>
              <a:t>(например, размер шрифта, цвет, расположение). 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257040-B115-D250-FBBE-4DF4266401B2}"/>
              </a:ext>
            </a:extLst>
          </p:cNvPr>
          <p:cNvSpPr txBox="1"/>
          <p:nvPr/>
        </p:nvSpPr>
        <p:spPr>
          <a:xfrm>
            <a:off x="-643095" y="3803184"/>
            <a:ext cx="7355395" cy="3870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7200" algn="ctr">
              <a:lnSpc>
                <a:spcPct val="150000"/>
              </a:lnSpc>
              <a:buNone/>
            </a:pPr>
            <a:r>
              <a:rPr lang="ru-RU" sz="1400" b="1" dirty="0">
                <a:solidFill>
                  <a:schemeClr val="tx2"/>
                </a:solidFill>
                <a:effectLst/>
                <a:latin typeface="Sitka Text" pitchFamily="2" charset="0"/>
                <a:ea typeface="MS Mincho" panose="02020609040205080304" pitchFamily="49" charset="-128"/>
              </a:rPr>
              <a:t> &lt;a </a:t>
            </a:r>
            <a:r>
              <a:rPr lang="ru-RU" sz="1400" b="1" dirty="0" err="1">
                <a:solidFill>
                  <a:schemeClr val="tx2"/>
                </a:solidFill>
                <a:effectLst/>
                <a:latin typeface="Sitka Text" pitchFamily="2" charset="0"/>
                <a:ea typeface="MS Mincho" panose="02020609040205080304" pitchFamily="49" charset="-128"/>
              </a:rPr>
              <a:t>href</a:t>
            </a:r>
            <a:r>
              <a:rPr lang="ru-RU" sz="1400" b="1" dirty="0">
                <a:solidFill>
                  <a:schemeClr val="tx2"/>
                </a:solidFill>
                <a:effectLst/>
                <a:latin typeface="Sitka Text" pitchFamily="2" charset="0"/>
                <a:ea typeface="MS Mincho" panose="02020609040205080304" pitchFamily="49" charset="-128"/>
              </a:rPr>
              <a:t>=«http://www.google.com»&gt; Go </a:t>
            </a:r>
            <a:r>
              <a:rPr lang="ru-RU" sz="1400" b="1" dirty="0" err="1">
                <a:solidFill>
                  <a:schemeClr val="tx2"/>
                </a:solidFill>
                <a:effectLst/>
                <a:latin typeface="Sitka Text" pitchFamily="2" charset="0"/>
                <a:ea typeface="MS Mincho" panose="02020609040205080304" pitchFamily="49" charset="-128"/>
              </a:rPr>
              <a:t>to</a:t>
            </a:r>
            <a:r>
              <a:rPr lang="ru-RU" sz="1400" b="1" dirty="0">
                <a:solidFill>
                  <a:schemeClr val="tx2"/>
                </a:solidFill>
                <a:effectLst/>
                <a:latin typeface="Sitka Text" pitchFamily="2" charset="0"/>
                <a:ea typeface="MS Mincho" panose="02020609040205080304" pitchFamily="49" charset="-128"/>
              </a:rPr>
              <a:t> </a:t>
            </a:r>
            <a:r>
              <a:rPr lang="ru-RU" sz="1400" b="1" dirty="0" err="1">
                <a:solidFill>
                  <a:schemeClr val="tx2"/>
                </a:solidFill>
                <a:effectLst/>
                <a:latin typeface="Sitka Text" pitchFamily="2" charset="0"/>
                <a:ea typeface="MS Mincho" panose="02020609040205080304" pitchFamily="49" charset="-128"/>
              </a:rPr>
              <a:t>Website</a:t>
            </a:r>
            <a:r>
              <a:rPr lang="ru-RU" sz="1400" b="1" dirty="0">
                <a:solidFill>
                  <a:schemeClr val="tx2"/>
                </a:solidFill>
                <a:effectLst/>
                <a:latin typeface="Sitka Text" pitchFamily="2" charset="0"/>
                <a:ea typeface="MS Mincho" panose="02020609040205080304" pitchFamily="49" charset="-128"/>
              </a:rPr>
              <a:t>!&lt;/a&gt;</a:t>
            </a:r>
            <a:endParaRPr lang="en-US" sz="1400" b="1" dirty="0">
              <a:solidFill>
                <a:schemeClr val="tx2"/>
              </a:solidFill>
              <a:effectLst/>
              <a:latin typeface="Sitka Text" pitchFamily="2" charset="0"/>
              <a:ea typeface="MS Mincho" panose="02020609040205080304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11738448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75AC20F-69DF-7E4E-570D-03730B22AE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8211" y="434976"/>
            <a:ext cx="7704000" cy="572700"/>
          </a:xfrm>
        </p:spPr>
        <p:txBody>
          <a:bodyPr/>
          <a:lstStyle/>
          <a:p>
            <a:r>
              <a:rPr lang="ru-RU" dirty="0">
                <a:latin typeface="Arial Black" panose="020B0A04020102020204" pitchFamily="34" charset="0"/>
              </a:rPr>
              <a:t>Каскадные таблицы стилей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4BEDEC9-86D8-5A7E-D71F-C75C859D85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1992" y="1215752"/>
            <a:ext cx="8440220" cy="3572287"/>
          </a:xfrm>
        </p:spPr>
        <p:txBody>
          <a:bodyPr/>
          <a:lstStyle/>
          <a:p>
            <a:pPr marL="152400" indent="0">
              <a:buNone/>
            </a:pPr>
            <a:r>
              <a:rPr lang="ru-RU" sz="1400" dirty="0">
                <a:effectLst/>
                <a:latin typeface="Sitka Text" pitchFamily="2" charset="0"/>
                <a:ea typeface="MS Mincho" panose="02020609040205080304" pitchFamily="49" charset="-128"/>
              </a:rPr>
              <a:t>Каскадные таблицы стилей (CSS, </a:t>
            </a:r>
            <a:r>
              <a:rPr lang="ru-RU" sz="1400" dirty="0" err="1">
                <a:effectLst/>
                <a:latin typeface="Sitka Text" pitchFamily="2" charset="0"/>
                <a:ea typeface="MS Mincho" panose="02020609040205080304" pitchFamily="49" charset="-128"/>
              </a:rPr>
              <a:t>Cascading</a:t>
            </a:r>
            <a:r>
              <a:rPr lang="ru-RU" sz="1400" dirty="0">
                <a:effectLst/>
                <a:latin typeface="Sitka Text" pitchFamily="2" charset="0"/>
                <a:ea typeface="MS Mincho" panose="02020609040205080304" pitchFamily="49" charset="-128"/>
              </a:rPr>
              <a:t> Style </a:t>
            </a:r>
            <a:r>
              <a:rPr lang="ru-RU" sz="1400" dirty="0" err="1">
                <a:effectLst/>
                <a:latin typeface="Sitka Text" pitchFamily="2" charset="0"/>
                <a:ea typeface="MS Mincho" panose="02020609040205080304" pitchFamily="49" charset="-128"/>
              </a:rPr>
              <a:t>Sheets</a:t>
            </a:r>
            <a:r>
              <a:rPr lang="ru-RU" sz="1400" dirty="0">
                <a:effectLst/>
                <a:latin typeface="Sitka Text" pitchFamily="2" charset="0"/>
                <a:ea typeface="MS Mincho" panose="02020609040205080304" pitchFamily="49" charset="-128"/>
              </a:rPr>
              <a:t>) представляют собой стандартный механизм, позволяющий описывать визуальное оформление элементов HTML‑страницы. </a:t>
            </a:r>
            <a:endParaRPr lang="en-US" sz="1400" dirty="0">
              <a:latin typeface="Sitka Text" pitchFamily="2" charset="0"/>
              <a:ea typeface="MS Mincho" panose="02020609040205080304" pitchFamily="49" charset="-128"/>
            </a:endParaRPr>
          </a:p>
          <a:p>
            <a:pPr marL="152400" indent="0">
              <a:buNone/>
            </a:pPr>
            <a:endParaRPr lang="ru-RU" sz="1400" dirty="0">
              <a:effectLst/>
              <a:latin typeface="Sitka Text" pitchFamily="2" charset="0"/>
              <a:ea typeface="MS Mincho" panose="02020609040205080304" pitchFamily="49" charset="-128"/>
            </a:endParaRPr>
          </a:p>
          <a:p>
            <a:pPr marL="152400" indent="0">
              <a:buNone/>
            </a:pPr>
            <a:r>
              <a:rPr lang="ru-RU" sz="1400" dirty="0">
                <a:latin typeface="Sitka Text" pitchFamily="2" charset="0"/>
              </a:rPr>
              <a:t>Правила CSS могут подключаться к странице несколькими способами:</a:t>
            </a:r>
          </a:p>
          <a:p>
            <a:pPr marL="152400" indent="0">
              <a:buNone/>
            </a:pPr>
            <a:r>
              <a:rPr lang="ru-RU" sz="1400" dirty="0">
                <a:latin typeface="Sitka Text" pitchFamily="2" charset="0"/>
              </a:rPr>
              <a:t>1. Встроенные стили — атрибут </a:t>
            </a:r>
            <a:r>
              <a:rPr lang="ru-RU" sz="1400" dirty="0" err="1">
                <a:latin typeface="Sitka Text" pitchFamily="2" charset="0"/>
              </a:rPr>
              <a:t>style</a:t>
            </a:r>
            <a:r>
              <a:rPr lang="ru-RU" sz="1400" dirty="0">
                <a:latin typeface="Sitka Text" pitchFamily="2" charset="0"/>
              </a:rPr>
              <a:t> непосредственно в теге HTML.</a:t>
            </a:r>
          </a:p>
          <a:p>
            <a:pPr marL="152400" indent="0">
              <a:buNone/>
            </a:pPr>
            <a:r>
              <a:rPr lang="ru-RU" sz="1400" dirty="0">
                <a:latin typeface="Sitka Text" pitchFamily="2" charset="0"/>
              </a:rPr>
              <a:t>2. Внутренние стили — блок &lt;</a:t>
            </a:r>
            <a:r>
              <a:rPr lang="ru-RU" sz="1400" dirty="0" err="1">
                <a:latin typeface="Sitka Text" pitchFamily="2" charset="0"/>
              </a:rPr>
              <a:t>style</a:t>
            </a:r>
            <a:r>
              <a:rPr lang="ru-RU" sz="1400" dirty="0">
                <a:latin typeface="Sitka Text" pitchFamily="2" charset="0"/>
              </a:rPr>
              <a:t>&gt;…&lt;/</a:t>
            </a:r>
            <a:r>
              <a:rPr lang="ru-RU" sz="1400" dirty="0" err="1">
                <a:latin typeface="Sitka Text" pitchFamily="2" charset="0"/>
              </a:rPr>
              <a:t>style</a:t>
            </a:r>
            <a:r>
              <a:rPr lang="ru-RU" sz="1400" dirty="0">
                <a:latin typeface="Sitka Text" pitchFamily="2" charset="0"/>
              </a:rPr>
              <a:t>&gt; внутри секции &lt;</a:t>
            </a:r>
            <a:r>
              <a:rPr lang="ru-RU" sz="1400" dirty="0" err="1">
                <a:latin typeface="Sitka Text" pitchFamily="2" charset="0"/>
              </a:rPr>
              <a:t>head</a:t>
            </a:r>
            <a:r>
              <a:rPr lang="ru-RU" sz="1400" dirty="0">
                <a:latin typeface="Sitka Text" pitchFamily="2" charset="0"/>
              </a:rPr>
              <a:t>&gt; документа.</a:t>
            </a:r>
          </a:p>
          <a:p>
            <a:pPr marL="152400" indent="0">
              <a:buNone/>
            </a:pPr>
            <a:r>
              <a:rPr lang="ru-RU" sz="1400" dirty="0">
                <a:latin typeface="Sitka Text" pitchFamily="2" charset="0"/>
              </a:rPr>
              <a:t>3. Внешние таблицы стилей — отдельный .</a:t>
            </a:r>
            <a:r>
              <a:rPr lang="ru-RU" sz="1400" dirty="0" err="1">
                <a:latin typeface="Sitka Text" pitchFamily="2" charset="0"/>
              </a:rPr>
              <a:t>css</a:t>
            </a:r>
            <a:r>
              <a:rPr lang="ru-RU" sz="1400" dirty="0">
                <a:latin typeface="Sitka Text" pitchFamily="2" charset="0"/>
              </a:rPr>
              <a:t> файл, подключаемый через &lt;</a:t>
            </a:r>
            <a:r>
              <a:rPr lang="ru-RU" sz="1400" dirty="0" err="1">
                <a:latin typeface="Sitka Text" pitchFamily="2" charset="0"/>
              </a:rPr>
              <a:t>link</a:t>
            </a:r>
            <a:r>
              <a:rPr lang="ru-RU" sz="1400" dirty="0">
                <a:latin typeface="Sitka Text" pitchFamily="2" charset="0"/>
              </a:rPr>
              <a:t> </a:t>
            </a:r>
            <a:r>
              <a:rPr lang="ru-RU" sz="1400" dirty="0" err="1">
                <a:latin typeface="Sitka Text" pitchFamily="2" charset="0"/>
              </a:rPr>
              <a:t>rel</a:t>
            </a:r>
            <a:r>
              <a:rPr lang="ru-RU" sz="1400" dirty="0">
                <a:latin typeface="Sitka Text" pitchFamily="2" charset="0"/>
              </a:rPr>
              <a:t>="</a:t>
            </a:r>
            <a:r>
              <a:rPr lang="ru-RU" sz="1400" dirty="0" err="1">
                <a:latin typeface="Sitka Text" pitchFamily="2" charset="0"/>
              </a:rPr>
              <a:t>stylesheet</a:t>
            </a:r>
            <a:r>
              <a:rPr lang="ru-RU" sz="1400" dirty="0">
                <a:latin typeface="Sitka Text" pitchFamily="2" charset="0"/>
              </a:rPr>
              <a:t>" </a:t>
            </a:r>
            <a:r>
              <a:rPr lang="ru-RU" sz="1400" dirty="0" err="1">
                <a:latin typeface="Sitka Text" pitchFamily="2" charset="0"/>
              </a:rPr>
              <a:t>href</a:t>
            </a:r>
            <a:r>
              <a:rPr lang="ru-RU" sz="1400" dirty="0">
                <a:latin typeface="Sitka Text" pitchFamily="2" charset="0"/>
              </a:rPr>
              <a:t>="styles.css"&gt;.</a:t>
            </a:r>
          </a:p>
          <a:p>
            <a:pPr indent="457200">
              <a:lnSpc>
                <a:spcPct val="150000"/>
              </a:lnSpc>
              <a:buNone/>
            </a:pPr>
            <a:endParaRPr lang="en-US" sz="1400" b="1" dirty="0">
              <a:solidFill>
                <a:schemeClr val="tx2"/>
              </a:solidFill>
              <a:effectLst/>
              <a:latin typeface="Sitka Text" pitchFamily="2" charset="0"/>
              <a:ea typeface="MS Mincho" panose="02020609040205080304" pitchFamily="49" charset="-128"/>
            </a:endParaRPr>
          </a:p>
          <a:p>
            <a:pPr marL="152400" indent="0">
              <a:buNone/>
            </a:pPr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4181880-30A4-3295-C09D-3345DAA75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5660" y="3194883"/>
            <a:ext cx="3502038" cy="1513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693149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7A67F6F-FC85-1317-52EE-0567052E9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Arial Black" panose="020B0A04020102020204" pitchFamily="34" charset="0"/>
              </a:rPr>
              <a:t>Каскадные таблицы стилей</a:t>
            </a: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C17510F-F80F-F446-672D-1966F500C7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2400" indent="0">
              <a:buNone/>
            </a:pPr>
            <a:r>
              <a:rPr lang="ru-RU" sz="1400" dirty="0">
                <a:latin typeface="Sitka Text" pitchFamily="2" charset="0"/>
              </a:rPr>
              <a:t>Таблица стилей представляет собой совокупность правил, каждое из которых состоит из одного или нескольких селекторов и блока деклараций в фигурных скобках. Внутри такого блока указываются пары «свойство: значение», отделённые точкой с запятой:</a:t>
            </a:r>
          </a:p>
          <a:p>
            <a:pPr marL="609600" lvl="1" indent="0">
              <a:buNone/>
            </a:pPr>
            <a:r>
              <a:rPr lang="ru-RU" sz="1400" dirty="0">
                <a:latin typeface="Sitka Text" pitchFamily="2" charset="0"/>
              </a:rPr>
              <a:t>селектор, селектор {</a:t>
            </a:r>
          </a:p>
          <a:p>
            <a:pPr marL="609600" lvl="1" indent="0">
              <a:buNone/>
            </a:pPr>
            <a:r>
              <a:rPr lang="ru-RU" sz="1400" dirty="0">
                <a:latin typeface="Sitka Text" pitchFamily="2" charset="0"/>
              </a:rPr>
              <a:t>свойство1: значение;</a:t>
            </a:r>
          </a:p>
          <a:p>
            <a:pPr marL="609600" lvl="1" indent="0">
              <a:buNone/>
            </a:pPr>
            <a:r>
              <a:rPr lang="ru-RU" sz="1400" dirty="0">
                <a:latin typeface="Sitka Text" pitchFamily="2" charset="0"/>
              </a:rPr>
              <a:t>свойство2: значение;</a:t>
            </a:r>
          </a:p>
          <a:p>
            <a:pPr marL="609600" lvl="1" indent="0">
              <a:buNone/>
            </a:pPr>
            <a:r>
              <a:rPr lang="ru-RU" sz="1400" dirty="0">
                <a:latin typeface="Sitka Text" pitchFamily="2" charset="0"/>
              </a:rPr>
              <a:t>свойство3: значение;</a:t>
            </a:r>
          </a:p>
          <a:p>
            <a:pPr marL="609600" lvl="1" indent="0">
              <a:buNone/>
            </a:pPr>
            <a:r>
              <a:rPr lang="ru-RU" sz="1400" dirty="0">
                <a:latin typeface="Sitka Text" pitchFamily="2" charset="0"/>
              </a:rPr>
              <a:t>}</a:t>
            </a:r>
          </a:p>
          <a:p>
            <a:pPr marL="152400" indent="0">
              <a:buNone/>
            </a:pPr>
            <a:r>
              <a:rPr lang="ru-RU" sz="1400" dirty="0">
                <a:latin typeface="Sitka Text" pitchFamily="2" charset="0"/>
              </a:rPr>
              <a:t>Из отдельного файла .</a:t>
            </a:r>
            <a:r>
              <a:rPr lang="ru-RU" sz="1400" dirty="0" err="1">
                <a:latin typeface="Sitka Text" pitchFamily="2" charset="0"/>
              </a:rPr>
              <a:t>css</a:t>
            </a:r>
            <a:r>
              <a:rPr lang="ru-RU" sz="1400" dirty="0">
                <a:latin typeface="Sitka Text" pitchFamily="2" charset="0"/>
              </a:rPr>
              <a:t>, в котором описывается таблица стиля, на этот файл делается ссылка внутри страницы:</a:t>
            </a:r>
          </a:p>
          <a:p>
            <a:pPr marL="152400" indent="0">
              <a:buNone/>
            </a:pPr>
            <a:endParaRPr lang="ru-RU" sz="1400" dirty="0">
              <a:latin typeface="Sitka Text" pitchFamily="2" charset="0"/>
            </a:endParaRPr>
          </a:p>
          <a:p>
            <a:pPr marL="152400" indent="0">
              <a:buNone/>
            </a:pPr>
            <a:r>
              <a:rPr lang="ru-RU" sz="1400" b="1" dirty="0">
                <a:solidFill>
                  <a:schemeClr val="tx2"/>
                </a:solidFill>
                <a:latin typeface="Sitka Text" pitchFamily="2" charset="0"/>
              </a:rPr>
              <a:t>&lt;</a:t>
            </a:r>
            <a:r>
              <a:rPr lang="ru-RU" sz="1400" b="1" dirty="0" err="1">
                <a:solidFill>
                  <a:schemeClr val="tx2"/>
                </a:solidFill>
                <a:latin typeface="Sitka Text" pitchFamily="2" charset="0"/>
              </a:rPr>
              <a:t>link</a:t>
            </a:r>
            <a:r>
              <a:rPr lang="ru-RU" sz="1400" b="1" dirty="0">
                <a:solidFill>
                  <a:schemeClr val="tx2"/>
                </a:solidFill>
                <a:latin typeface="Sitka Text" pitchFamily="2" charset="0"/>
              </a:rPr>
              <a:t> </a:t>
            </a:r>
            <a:r>
              <a:rPr lang="ru-RU" sz="1400" b="1" dirty="0" err="1">
                <a:solidFill>
                  <a:schemeClr val="tx2"/>
                </a:solidFill>
                <a:latin typeface="Sitka Text" pitchFamily="2" charset="0"/>
              </a:rPr>
              <a:t>rel</a:t>
            </a:r>
            <a:r>
              <a:rPr lang="ru-RU" sz="1400" b="1" dirty="0">
                <a:solidFill>
                  <a:schemeClr val="tx2"/>
                </a:solidFill>
                <a:latin typeface="Sitka Text" pitchFamily="2" charset="0"/>
              </a:rPr>
              <a:t>=«</a:t>
            </a:r>
            <a:r>
              <a:rPr lang="ru-RU" sz="1400" b="1" dirty="0" err="1">
                <a:solidFill>
                  <a:schemeClr val="tx2"/>
                </a:solidFill>
                <a:latin typeface="Sitka Text" pitchFamily="2" charset="0"/>
              </a:rPr>
              <a:t>stylesheet</a:t>
            </a:r>
            <a:r>
              <a:rPr lang="ru-RU" sz="1400" b="1" dirty="0">
                <a:solidFill>
                  <a:schemeClr val="tx2"/>
                </a:solidFill>
                <a:latin typeface="Sitka Text" pitchFamily="2" charset="0"/>
              </a:rPr>
              <a:t>» </a:t>
            </a:r>
            <a:r>
              <a:rPr lang="ru-RU" sz="1400" b="1" dirty="0" err="1">
                <a:solidFill>
                  <a:schemeClr val="tx2"/>
                </a:solidFill>
                <a:latin typeface="Sitka Text" pitchFamily="2" charset="0"/>
              </a:rPr>
              <a:t>type</a:t>
            </a:r>
            <a:r>
              <a:rPr lang="ru-RU" sz="1400" b="1" dirty="0">
                <a:solidFill>
                  <a:schemeClr val="tx2"/>
                </a:solidFill>
                <a:latin typeface="Sitka Text" pitchFamily="2" charset="0"/>
              </a:rPr>
              <a:t>=«</a:t>
            </a:r>
            <a:r>
              <a:rPr lang="ru-RU" sz="1400" b="1" dirty="0" err="1">
                <a:solidFill>
                  <a:schemeClr val="tx2"/>
                </a:solidFill>
                <a:latin typeface="Sitka Text" pitchFamily="2" charset="0"/>
              </a:rPr>
              <a:t>text</a:t>
            </a:r>
            <a:r>
              <a:rPr lang="ru-RU" sz="1400" b="1" dirty="0">
                <a:solidFill>
                  <a:schemeClr val="tx2"/>
                </a:solidFill>
                <a:latin typeface="Sitka Text" pitchFamily="2" charset="0"/>
              </a:rPr>
              <a:t>/</a:t>
            </a:r>
            <a:r>
              <a:rPr lang="ru-RU" sz="1400" b="1" dirty="0" err="1">
                <a:solidFill>
                  <a:schemeClr val="tx2"/>
                </a:solidFill>
                <a:latin typeface="Sitka Text" pitchFamily="2" charset="0"/>
              </a:rPr>
              <a:t>css</a:t>
            </a:r>
            <a:r>
              <a:rPr lang="ru-RU" sz="1400" b="1" dirty="0">
                <a:solidFill>
                  <a:schemeClr val="tx2"/>
                </a:solidFill>
                <a:latin typeface="Sitka Text" pitchFamily="2" charset="0"/>
              </a:rPr>
              <a:t>» </a:t>
            </a:r>
            <a:r>
              <a:rPr lang="ru-RU" sz="1400" b="1" dirty="0" err="1">
                <a:solidFill>
                  <a:schemeClr val="tx2"/>
                </a:solidFill>
                <a:latin typeface="Sitka Text" pitchFamily="2" charset="0"/>
              </a:rPr>
              <a:t>href</a:t>
            </a:r>
            <a:r>
              <a:rPr lang="ru-RU" sz="1400" b="1" dirty="0">
                <a:solidFill>
                  <a:schemeClr val="tx2"/>
                </a:solidFill>
                <a:latin typeface="Sitka Text" pitchFamily="2" charset="0"/>
              </a:rPr>
              <a:t>=«style.css» /&gt;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67926949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Tech Startup by Slidesgo">
  <a:themeElements>
    <a:clrScheme name="Simple Light">
      <a:dk1>
        <a:srgbClr val="FFFFFF"/>
      </a:dk1>
      <a:lt1>
        <a:srgbClr val="091060"/>
      </a:lt1>
      <a:dk2>
        <a:srgbClr val="7247B8"/>
      </a:dk2>
      <a:lt2>
        <a:srgbClr val="0DEEE7"/>
      </a:lt2>
      <a:accent1>
        <a:srgbClr val="01507C"/>
      </a:accent1>
      <a:accent2>
        <a:srgbClr val="15D2CB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448</TotalTime>
  <Words>2214</Words>
  <Application>Microsoft Office PowerPoint</Application>
  <PresentationFormat>Экран (16:9)</PresentationFormat>
  <Paragraphs>207</Paragraphs>
  <Slides>31</Slides>
  <Notes>5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31</vt:i4>
      </vt:variant>
    </vt:vector>
  </HeadingPairs>
  <TitlesOfParts>
    <vt:vector size="44" baseType="lpstr">
      <vt:lpstr>Wingdings</vt:lpstr>
      <vt:lpstr>Syne SemiBold</vt:lpstr>
      <vt:lpstr>Aharoni</vt:lpstr>
      <vt:lpstr>Arial</vt:lpstr>
      <vt:lpstr>Albert Sans</vt:lpstr>
      <vt:lpstr>Nunito Light</vt:lpstr>
      <vt:lpstr>Times New Roman</vt:lpstr>
      <vt:lpstr>Consolas</vt:lpstr>
      <vt:lpstr>Arial Black</vt:lpstr>
      <vt:lpstr>Symbol</vt:lpstr>
      <vt:lpstr>Sitka Text</vt:lpstr>
      <vt:lpstr>Syne</vt:lpstr>
      <vt:lpstr>Tech Startup by Slidesgo</vt:lpstr>
      <vt:lpstr>Презентация PowerPoint</vt:lpstr>
      <vt:lpstr>План</vt:lpstr>
      <vt:lpstr>ВВЕДЕНИЕ</vt:lpstr>
      <vt:lpstr>ВВЕДЕНИЕ</vt:lpstr>
      <vt:lpstr>ТЕОРЕТИЧЕСКАЯ ЧАСТЬ </vt:lpstr>
      <vt:lpstr>HTML</vt:lpstr>
      <vt:lpstr>HTML</vt:lpstr>
      <vt:lpstr>Каскадные таблицы стилей</vt:lpstr>
      <vt:lpstr>Каскадные таблицы стилей</vt:lpstr>
      <vt:lpstr>JavaScript</vt:lpstr>
      <vt:lpstr>Bootstrap</vt:lpstr>
      <vt:lpstr>Swiper.js</vt:lpstr>
      <vt:lpstr>Toastify.js</vt:lpstr>
      <vt:lpstr>ПРАКТИЧЕСКАЯ ЧАСТЬ</vt:lpstr>
      <vt:lpstr>ПРАКТИЧЕСКАЯ ЧАСТЬ</vt:lpstr>
      <vt:lpstr>Верстка HTML страницы</vt:lpstr>
      <vt:lpstr>Верстка HTML страницы</vt:lpstr>
      <vt:lpstr>Верстка HTML страницы</vt:lpstr>
      <vt:lpstr>Верстка HTML страницы</vt:lpstr>
      <vt:lpstr>Верстка HTML страницы</vt:lpstr>
      <vt:lpstr>Верстка HTML страницы</vt:lpstr>
      <vt:lpstr>Верстка HTML страницы</vt:lpstr>
      <vt:lpstr>Презентация PowerPoint</vt:lpstr>
      <vt:lpstr>Верстка HTML страницы</vt:lpstr>
      <vt:lpstr>Использование CSS в проекте </vt:lpstr>
      <vt:lpstr>Использование JavaScript в проекте</vt:lpstr>
      <vt:lpstr>Использование JavaScript в проекте</vt:lpstr>
      <vt:lpstr>Использование JavaScript в проекте</vt:lpstr>
      <vt:lpstr>РЕЗУЛЬТАТ</vt:lpstr>
      <vt:lpstr>ПРИЛОЖЕНИЯ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𝚂𝚑𝚊𝚕𝚋𝚞𝚣 𝙰𝚕𝚒𝚟𝚎𝚛𝚍𝚒𝚢𝚎𝚟</dc:creator>
  <cp:lastModifiedBy>𝚂𝚑𝚊𝚕𝚋𝚞𝚣 𝙰𝚕𝚒𝚟𝚎𝚛𝚍𝚒𝚢𝚎𝚟</cp:lastModifiedBy>
  <cp:revision>8</cp:revision>
  <dcterms:modified xsi:type="dcterms:W3CDTF">2025-05-04T15:52:27Z</dcterms:modified>
</cp:coreProperties>
</file>